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3" r:id="rId3"/>
    <p:sldId id="275" r:id="rId4"/>
    <p:sldId id="276" r:id="rId5"/>
    <p:sldId id="277" r:id="rId6"/>
    <p:sldId id="278" r:id="rId7"/>
    <p:sldId id="280" r:id="rId8"/>
    <p:sldId id="281" r:id="rId9"/>
    <p:sldId id="282" r:id="rId10"/>
    <p:sldId id="284" r:id="rId11"/>
    <p:sldId id="285" r:id="rId12"/>
    <p:sldId id="286" r:id="rId13"/>
    <p:sldId id="287" r:id="rId14"/>
    <p:sldId id="288" r:id="rId15"/>
    <p:sldId id="289"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9911C0-7356-47BB-B7F9-E25E747CC26B}" type="doc">
      <dgm:prSet loTypeId="urn:microsoft.com/office/officeart/2005/8/layout/vList2" loCatId="list" qsTypeId="urn:microsoft.com/office/officeart/2005/8/quickstyle/simple3" qsCatId="simple" csTypeId="urn:microsoft.com/office/officeart/2005/8/colors/accent2_5" csCatId="accent2"/>
      <dgm:spPr/>
      <dgm:t>
        <a:bodyPr/>
        <a:lstStyle/>
        <a:p>
          <a:endParaRPr lang="en-IN"/>
        </a:p>
      </dgm:t>
    </dgm:pt>
    <dgm:pt modelId="{3E136479-20BB-48D7-B484-F7549CFD588E}">
      <dgm:prSet/>
      <dgm:spPr/>
      <dgm:t>
        <a:bodyPr/>
        <a:lstStyle/>
        <a:p>
          <a:r>
            <a:rPr lang="en-US" b="1" dirty="0"/>
            <a:t>Top-Rated Restaurants for Investment</a:t>
          </a:r>
          <a:r>
            <a:rPr lang="en-US" dirty="0"/>
            <a:t>: We highlight restaurants with high ratings that are not part of large chains, providing potential investment opportunities in unique establishments.</a:t>
          </a:r>
          <a:endParaRPr lang="en-IN" dirty="0"/>
        </a:p>
      </dgm:t>
    </dgm:pt>
    <dgm:pt modelId="{24454740-71C2-4F17-8910-947F7205A8D4}" type="parTrans" cxnId="{421A16BC-3042-4513-A487-F8E785373044}">
      <dgm:prSet/>
      <dgm:spPr/>
      <dgm:t>
        <a:bodyPr/>
        <a:lstStyle/>
        <a:p>
          <a:endParaRPr lang="en-IN"/>
        </a:p>
      </dgm:t>
    </dgm:pt>
    <dgm:pt modelId="{CF017B07-8D33-4B37-8157-1B58B77B527C}" type="sibTrans" cxnId="{421A16BC-3042-4513-A487-F8E785373044}">
      <dgm:prSet/>
      <dgm:spPr/>
      <dgm:t>
        <a:bodyPr/>
        <a:lstStyle/>
        <a:p>
          <a:endParaRPr lang="en-IN"/>
        </a:p>
      </dgm:t>
    </dgm:pt>
    <dgm:pt modelId="{78C960F7-296E-460E-8DCE-63702FA418D2}">
      <dgm:prSet/>
      <dgm:spPr/>
      <dgm:t>
        <a:bodyPr/>
        <a:lstStyle/>
        <a:p>
          <a:r>
            <a:rPr lang="en-US" b="1"/>
            <a:t>Average Ratings by City</a:t>
          </a:r>
          <a:r>
            <a:rPr lang="en-US"/>
            <a:t>: This section identifies cities where restaurants have the highest average ratings, helping investors target the safest cities for investment.</a:t>
          </a:r>
          <a:endParaRPr lang="en-IN"/>
        </a:p>
      </dgm:t>
    </dgm:pt>
    <dgm:pt modelId="{351241C8-685C-4F00-BE0C-C13437F596D9}" type="parTrans" cxnId="{597DC26B-8DBE-4ECB-BFE8-A3D014707797}">
      <dgm:prSet/>
      <dgm:spPr/>
      <dgm:t>
        <a:bodyPr/>
        <a:lstStyle/>
        <a:p>
          <a:endParaRPr lang="en-IN"/>
        </a:p>
      </dgm:t>
    </dgm:pt>
    <dgm:pt modelId="{7E680524-D699-4F69-8719-9FFFAA0DB300}" type="sibTrans" cxnId="{597DC26B-8DBE-4ECB-BFE8-A3D014707797}">
      <dgm:prSet/>
      <dgm:spPr/>
      <dgm:t>
        <a:bodyPr/>
        <a:lstStyle/>
        <a:p>
          <a:endParaRPr lang="en-IN"/>
        </a:p>
      </dgm:t>
    </dgm:pt>
    <dgm:pt modelId="{E379A5E1-997E-43DF-BFB5-7228A024BF0B}">
      <dgm:prSet/>
      <dgm:spPr/>
      <dgm:t>
        <a:bodyPr/>
        <a:lstStyle/>
        <a:p>
          <a:r>
            <a:rPr lang="en-US" b="1"/>
            <a:t>Top Fast Food Joints</a:t>
          </a:r>
          <a:r>
            <a:rPr lang="en-US"/>
            <a:t>: We explore fast food chains that strike a balance between high ratings and a substantial number of outlets, offering insights into popular and successful brands.</a:t>
          </a:r>
          <a:endParaRPr lang="en-IN"/>
        </a:p>
      </dgm:t>
    </dgm:pt>
    <dgm:pt modelId="{26A990ED-BD39-4586-A459-C63BD02D9997}" type="parTrans" cxnId="{B1D3C529-2B7E-4334-B28A-C4E7AD251C8F}">
      <dgm:prSet/>
      <dgm:spPr/>
      <dgm:t>
        <a:bodyPr/>
        <a:lstStyle/>
        <a:p>
          <a:endParaRPr lang="en-IN"/>
        </a:p>
      </dgm:t>
    </dgm:pt>
    <dgm:pt modelId="{B5505006-295E-4A01-BFC1-2A4D8003CCC0}" type="sibTrans" cxnId="{B1D3C529-2B7E-4334-B28A-C4E7AD251C8F}">
      <dgm:prSet/>
      <dgm:spPr/>
      <dgm:t>
        <a:bodyPr/>
        <a:lstStyle/>
        <a:p>
          <a:endParaRPr lang="en-IN"/>
        </a:p>
      </dgm:t>
    </dgm:pt>
    <dgm:pt modelId="{280FF081-156A-4060-AAF6-49A624BD54C9}">
      <dgm:prSet/>
      <dgm:spPr/>
      <dgm:t>
        <a:bodyPr/>
        <a:lstStyle/>
        <a:p>
          <a:r>
            <a:rPr lang="en-US" b="1"/>
            <a:t>Cost vs. Rating Analysis</a:t>
          </a:r>
          <a:r>
            <a:rPr lang="en-US"/>
            <a:t>: This analysis determines the best cost for two people that balances restaurant count and average rating, guiding pricing strategies.</a:t>
          </a:r>
          <a:endParaRPr lang="en-IN"/>
        </a:p>
      </dgm:t>
    </dgm:pt>
    <dgm:pt modelId="{6D819C5F-2B95-4820-8CAE-B8F9D30096F3}" type="parTrans" cxnId="{17002E6E-12C8-46AF-9976-71368E08D490}">
      <dgm:prSet/>
      <dgm:spPr/>
      <dgm:t>
        <a:bodyPr/>
        <a:lstStyle/>
        <a:p>
          <a:endParaRPr lang="en-IN"/>
        </a:p>
      </dgm:t>
    </dgm:pt>
    <dgm:pt modelId="{99A3190C-6953-46B8-A1E9-38C22BB03AB8}" type="sibTrans" cxnId="{17002E6E-12C8-46AF-9976-71368E08D490}">
      <dgm:prSet/>
      <dgm:spPr/>
      <dgm:t>
        <a:bodyPr/>
        <a:lstStyle/>
        <a:p>
          <a:endParaRPr lang="en-IN"/>
        </a:p>
      </dgm:t>
    </dgm:pt>
    <dgm:pt modelId="{C317F45C-C0C3-41DE-A053-10BF188486DE}">
      <dgm:prSet/>
      <dgm:spPr/>
      <dgm:t>
        <a:bodyPr/>
        <a:lstStyle/>
        <a:p>
          <a:r>
            <a:rPr lang="en-US" b="1"/>
            <a:t>Opportunity for Improvement</a:t>
          </a:r>
          <a:r>
            <a:rPr lang="en-US"/>
            <a:t>: We identify restaurants with lower ratings, presenting opportunities for improvement and potential turnaround investments.</a:t>
          </a:r>
          <a:endParaRPr lang="en-IN"/>
        </a:p>
      </dgm:t>
    </dgm:pt>
    <dgm:pt modelId="{ADD98B06-2944-4C42-BD8C-4BF74EA6381B}" type="parTrans" cxnId="{06EAA484-007C-4552-BA52-7D24D8A72F2D}">
      <dgm:prSet/>
      <dgm:spPr/>
      <dgm:t>
        <a:bodyPr/>
        <a:lstStyle/>
        <a:p>
          <a:endParaRPr lang="en-IN"/>
        </a:p>
      </dgm:t>
    </dgm:pt>
    <dgm:pt modelId="{AB8ED1A4-ACAE-4CDE-9A36-D0C32839855A}" type="sibTrans" cxnId="{06EAA484-007C-4552-BA52-7D24D8A72F2D}">
      <dgm:prSet/>
      <dgm:spPr/>
      <dgm:t>
        <a:bodyPr/>
        <a:lstStyle/>
        <a:p>
          <a:endParaRPr lang="en-IN"/>
        </a:p>
      </dgm:t>
    </dgm:pt>
    <dgm:pt modelId="{CC95CA18-26BC-439A-9531-DC1F682AC7E9}">
      <dgm:prSet/>
      <dgm:spPr/>
      <dgm:t>
        <a:bodyPr/>
        <a:lstStyle/>
        <a:p>
          <a:r>
            <a:rPr lang="en-US" b="1"/>
            <a:t>Popular Cuisines by City</a:t>
          </a:r>
          <a:r>
            <a:rPr lang="en-US"/>
            <a:t>: Understanding the top-ranked cuisines in various cities helps in tailoring restaurant offerings to local preferences.</a:t>
          </a:r>
          <a:endParaRPr lang="en-IN"/>
        </a:p>
      </dgm:t>
    </dgm:pt>
    <dgm:pt modelId="{725C9A02-1773-4D7E-A51C-F98D59A3A874}" type="parTrans" cxnId="{801FD4E9-0D54-4FD6-80BC-BE27AF0A23A6}">
      <dgm:prSet/>
      <dgm:spPr/>
      <dgm:t>
        <a:bodyPr/>
        <a:lstStyle/>
        <a:p>
          <a:endParaRPr lang="en-IN"/>
        </a:p>
      </dgm:t>
    </dgm:pt>
    <dgm:pt modelId="{725CA2F8-AADB-480B-98C1-44E0C8A087FA}" type="sibTrans" cxnId="{801FD4E9-0D54-4FD6-80BC-BE27AF0A23A6}">
      <dgm:prSet/>
      <dgm:spPr/>
      <dgm:t>
        <a:bodyPr/>
        <a:lstStyle/>
        <a:p>
          <a:endParaRPr lang="en-IN"/>
        </a:p>
      </dgm:t>
    </dgm:pt>
    <dgm:pt modelId="{EC908974-CCD5-4179-BD9D-ADA29F3F850B}" type="pres">
      <dgm:prSet presAssocID="{AE9911C0-7356-47BB-B7F9-E25E747CC26B}" presName="linear" presStyleCnt="0">
        <dgm:presLayoutVars>
          <dgm:animLvl val="lvl"/>
          <dgm:resizeHandles val="exact"/>
        </dgm:presLayoutVars>
      </dgm:prSet>
      <dgm:spPr/>
    </dgm:pt>
    <dgm:pt modelId="{A272F7C8-E000-4E2D-A8E4-E02B8F930DA8}" type="pres">
      <dgm:prSet presAssocID="{3E136479-20BB-48D7-B484-F7549CFD588E}" presName="parentText" presStyleLbl="node1" presStyleIdx="0" presStyleCnt="6">
        <dgm:presLayoutVars>
          <dgm:chMax val="0"/>
          <dgm:bulletEnabled val="1"/>
        </dgm:presLayoutVars>
      </dgm:prSet>
      <dgm:spPr/>
    </dgm:pt>
    <dgm:pt modelId="{F3492E46-F05F-45F5-A152-DD3ACFCE48BC}" type="pres">
      <dgm:prSet presAssocID="{CF017B07-8D33-4B37-8157-1B58B77B527C}" presName="spacer" presStyleCnt="0"/>
      <dgm:spPr/>
    </dgm:pt>
    <dgm:pt modelId="{3C65F61D-1CA6-4409-B5F8-2AFA0ABC336F}" type="pres">
      <dgm:prSet presAssocID="{78C960F7-296E-460E-8DCE-63702FA418D2}" presName="parentText" presStyleLbl="node1" presStyleIdx="1" presStyleCnt="6">
        <dgm:presLayoutVars>
          <dgm:chMax val="0"/>
          <dgm:bulletEnabled val="1"/>
        </dgm:presLayoutVars>
      </dgm:prSet>
      <dgm:spPr/>
    </dgm:pt>
    <dgm:pt modelId="{91AB4482-4DEE-45D7-A183-B1FEF8DC2FF9}" type="pres">
      <dgm:prSet presAssocID="{7E680524-D699-4F69-8719-9FFFAA0DB300}" presName="spacer" presStyleCnt="0"/>
      <dgm:spPr/>
    </dgm:pt>
    <dgm:pt modelId="{908925C8-503D-4E54-A1E3-56BB7D2A4487}" type="pres">
      <dgm:prSet presAssocID="{E379A5E1-997E-43DF-BFB5-7228A024BF0B}" presName="parentText" presStyleLbl="node1" presStyleIdx="2" presStyleCnt="6">
        <dgm:presLayoutVars>
          <dgm:chMax val="0"/>
          <dgm:bulletEnabled val="1"/>
        </dgm:presLayoutVars>
      </dgm:prSet>
      <dgm:spPr/>
    </dgm:pt>
    <dgm:pt modelId="{11642FAE-B5CE-4F0E-9788-67D57847CE72}" type="pres">
      <dgm:prSet presAssocID="{B5505006-295E-4A01-BFC1-2A4D8003CCC0}" presName="spacer" presStyleCnt="0"/>
      <dgm:spPr/>
    </dgm:pt>
    <dgm:pt modelId="{5CC2AF78-6346-478B-A518-6016657FA0C9}" type="pres">
      <dgm:prSet presAssocID="{280FF081-156A-4060-AAF6-49A624BD54C9}" presName="parentText" presStyleLbl="node1" presStyleIdx="3" presStyleCnt="6">
        <dgm:presLayoutVars>
          <dgm:chMax val="0"/>
          <dgm:bulletEnabled val="1"/>
        </dgm:presLayoutVars>
      </dgm:prSet>
      <dgm:spPr/>
    </dgm:pt>
    <dgm:pt modelId="{5032CBC4-311E-4D43-A1C4-3A66EACE85FA}" type="pres">
      <dgm:prSet presAssocID="{99A3190C-6953-46B8-A1E9-38C22BB03AB8}" presName="spacer" presStyleCnt="0"/>
      <dgm:spPr/>
    </dgm:pt>
    <dgm:pt modelId="{86168B10-97DF-48BD-948C-452056972AC2}" type="pres">
      <dgm:prSet presAssocID="{C317F45C-C0C3-41DE-A053-10BF188486DE}" presName="parentText" presStyleLbl="node1" presStyleIdx="4" presStyleCnt="6">
        <dgm:presLayoutVars>
          <dgm:chMax val="0"/>
          <dgm:bulletEnabled val="1"/>
        </dgm:presLayoutVars>
      </dgm:prSet>
      <dgm:spPr/>
    </dgm:pt>
    <dgm:pt modelId="{C92C5188-80A4-4D3D-AD50-D7DBCF0EB061}" type="pres">
      <dgm:prSet presAssocID="{AB8ED1A4-ACAE-4CDE-9A36-D0C32839855A}" presName="spacer" presStyleCnt="0"/>
      <dgm:spPr/>
    </dgm:pt>
    <dgm:pt modelId="{B7D55647-BD86-47F1-99F7-9790AC4FD1E7}" type="pres">
      <dgm:prSet presAssocID="{CC95CA18-26BC-439A-9531-DC1F682AC7E9}" presName="parentText" presStyleLbl="node1" presStyleIdx="5" presStyleCnt="6">
        <dgm:presLayoutVars>
          <dgm:chMax val="0"/>
          <dgm:bulletEnabled val="1"/>
        </dgm:presLayoutVars>
      </dgm:prSet>
      <dgm:spPr/>
    </dgm:pt>
  </dgm:ptLst>
  <dgm:cxnLst>
    <dgm:cxn modelId="{4CE55D1E-CAB4-41D5-8F1A-74C446B3351D}" type="presOf" srcId="{C317F45C-C0C3-41DE-A053-10BF188486DE}" destId="{86168B10-97DF-48BD-948C-452056972AC2}" srcOrd="0" destOrd="0" presId="urn:microsoft.com/office/officeart/2005/8/layout/vList2"/>
    <dgm:cxn modelId="{B1D3C529-2B7E-4334-B28A-C4E7AD251C8F}" srcId="{AE9911C0-7356-47BB-B7F9-E25E747CC26B}" destId="{E379A5E1-997E-43DF-BFB5-7228A024BF0B}" srcOrd="2" destOrd="0" parTransId="{26A990ED-BD39-4586-A459-C63BD02D9997}" sibTransId="{B5505006-295E-4A01-BFC1-2A4D8003CCC0}"/>
    <dgm:cxn modelId="{597DC26B-8DBE-4ECB-BFE8-A3D014707797}" srcId="{AE9911C0-7356-47BB-B7F9-E25E747CC26B}" destId="{78C960F7-296E-460E-8DCE-63702FA418D2}" srcOrd="1" destOrd="0" parTransId="{351241C8-685C-4F00-BE0C-C13437F596D9}" sibTransId="{7E680524-D699-4F69-8719-9FFFAA0DB300}"/>
    <dgm:cxn modelId="{17002E6E-12C8-46AF-9976-71368E08D490}" srcId="{AE9911C0-7356-47BB-B7F9-E25E747CC26B}" destId="{280FF081-156A-4060-AAF6-49A624BD54C9}" srcOrd="3" destOrd="0" parTransId="{6D819C5F-2B95-4820-8CAE-B8F9D30096F3}" sibTransId="{99A3190C-6953-46B8-A1E9-38C22BB03AB8}"/>
    <dgm:cxn modelId="{4BD59972-B00A-4A4D-9B64-4E9E573E6278}" type="presOf" srcId="{E379A5E1-997E-43DF-BFB5-7228A024BF0B}" destId="{908925C8-503D-4E54-A1E3-56BB7D2A4487}" srcOrd="0" destOrd="0" presId="urn:microsoft.com/office/officeart/2005/8/layout/vList2"/>
    <dgm:cxn modelId="{6F7CD958-E642-4E88-BCEB-1DD607782A22}" type="presOf" srcId="{3E136479-20BB-48D7-B484-F7549CFD588E}" destId="{A272F7C8-E000-4E2D-A8E4-E02B8F930DA8}" srcOrd="0" destOrd="0" presId="urn:microsoft.com/office/officeart/2005/8/layout/vList2"/>
    <dgm:cxn modelId="{06EAA484-007C-4552-BA52-7D24D8A72F2D}" srcId="{AE9911C0-7356-47BB-B7F9-E25E747CC26B}" destId="{C317F45C-C0C3-41DE-A053-10BF188486DE}" srcOrd="4" destOrd="0" parTransId="{ADD98B06-2944-4C42-BD8C-4BF74EA6381B}" sibTransId="{AB8ED1A4-ACAE-4CDE-9A36-D0C32839855A}"/>
    <dgm:cxn modelId="{DBE5DD85-7726-4668-B380-70716D5514D9}" type="presOf" srcId="{CC95CA18-26BC-439A-9531-DC1F682AC7E9}" destId="{B7D55647-BD86-47F1-99F7-9790AC4FD1E7}" srcOrd="0" destOrd="0" presId="urn:microsoft.com/office/officeart/2005/8/layout/vList2"/>
    <dgm:cxn modelId="{0C9E80A1-6909-4AB1-9C28-52F92C05F668}" type="presOf" srcId="{280FF081-156A-4060-AAF6-49A624BD54C9}" destId="{5CC2AF78-6346-478B-A518-6016657FA0C9}" srcOrd="0" destOrd="0" presId="urn:microsoft.com/office/officeart/2005/8/layout/vList2"/>
    <dgm:cxn modelId="{3E2ABDB2-EA49-4CAE-8DAF-9B71F43555D4}" type="presOf" srcId="{78C960F7-296E-460E-8DCE-63702FA418D2}" destId="{3C65F61D-1CA6-4409-B5F8-2AFA0ABC336F}" srcOrd="0" destOrd="0" presId="urn:microsoft.com/office/officeart/2005/8/layout/vList2"/>
    <dgm:cxn modelId="{421A16BC-3042-4513-A487-F8E785373044}" srcId="{AE9911C0-7356-47BB-B7F9-E25E747CC26B}" destId="{3E136479-20BB-48D7-B484-F7549CFD588E}" srcOrd="0" destOrd="0" parTransId="{24454740-71C2-4F17-8910-947F7205A8D4}" sibTransId="{CF017B07-8D33-4B37-8157-1B58B77B527C}"/>
    <dgm:cxn modelId="{801FD4E9-0D54-4FD6-80BC-BE27AF0A23A6}" srcId="{AE9911C0-7356-47BB-B7F9-E25E747CC26B}" destId="{CC95CA18-26BC-439A-9531-DC1F682AC7E9}" srcOrd="5" destOrd="0" parTransId="{725C9A02-1773-4D7E-A51C-F98D59A3A874}" sibTransId="{725CA2F8-AADB-480B-98C1-44E0C8A087FA}"/>
    <dgm:cxn modelId="{592E5AEE-A959-495E-88D6-07BF8173E543}" type="presOf" srcId="{AE9911C0-7356-47BB-B7F9-E25E747CC26B}" destId="{EC908974-CCD5-4179-BD9D-ADA29F3F850B}" srcOrd="0" destOrd="0" presId="urn:microsoft.com/office/officeart/2005/8/layout/vList2"/>
    <dgm:cxn modelId="{B821AB78-DD40-49F1-86F5-F9FBBFA13533}" type="presParOf" srcId="{EC908974-CCD5-4179-BD9D-ADA29F3F850B}" destId="{A272F7C8-E000-4E2D-A8E4-E02B8F930DA8}" srcOrd="0" destOrd="0" presId="urn:microsoft.com/office/officeart/2005/8/layout/vList2"/>
    <dgm:cxn modelId="{4F728656-6787-428E-88B2-4495ED823A67}" type="presParOf" srcId="{EC908974-CCD5-4179-BD9D-ADA29F3F850B}" destId="{F3492E46-F05F-45F5-A152-DD3ACFCE48BC}" srcOrd="1" destOrd="0" presId="urn:microsoft.com/office/officeart/2005/8/layout/vList2"/>
    <dgm:cxn modelId="{76CC0143-829C-4C14-9EFC-D981C3F83116}" type="presParOf" srcId="{EC908974-CCD5-4179-BD9D-ADA29F3F850B}" destId="{3C65F61D-1CA6-4409-B5F8-2AFA0ABC336F}" srcOrd="2" destOrd="0" presId="urn:microsoft.com/office/officeart/2005/8/layout/vList2"/>
    <dgm:cxn modelId="{67B1A01C-B279-4B8F-B391-211D168090A4}" type="presParOf" srcId="{EC908974-CCD5-4179-BD9D-ADA29F3F850B}" destId="{91AB4482-4DEE-45D7-A183-B1FEF8DC2FF9}" srcOrd="3" destOrd="0" presId="urn:microsoft.com/office/officeart/2005/8/layout/vList2"/>
    <dgm:cxn modelId="{0138BE39-42ED-4045-8EC9-EEADFFB129AA}" type="presParOf" srcId="{EC908974-CCD5-4179-BD9D-ADA29F3F850B}" destId="{908925C8-503D-4E54-A1E3-56BB7D2A4487}" srcOrd="4" destOrd="0" presId="urn:microsoft.com/office/officeart/2005/8/layout/vList2"/>
    <dgm:cxn modelId="{34D6DE6F-DAC1-441B-8725-BA7E3D6190E5}" type="presParOf" srcId="{EC908974-CCD5-4179-BD9D-ADA29F3F850B}" destId="{11642FAE-B5CE-4F0E-9788-67D57847CE72}" srcOrd="5" destOrd="0" presId="urn:microsoft.com/office/officeart/2005/8/layout/vList2"/>
    <dgm:cxn modelId="{DBE3D0E2-7C5F-4BF7-B8FB-3C3A30C68B48}" type="presParOf" srcId="{EC908974-CCD5-4179-BD9D-ADA29F3F850B}" destId="{5CC2AF78-6346-478B-A518-6016657FA0C9}" srcOrd="6" destOrd="0" presId="urn:microsoft.com/office/officeart/2005/8/layout/vList2"/>
    <dgm:cxn modelId="{92F57CCE-FE2A-4516-8717-1646AB1EEF00}" type="presParOf" srcId="{EC908974-CCD5-4179-BD9D-ADA29F3F850B}" destId="{5032CBC4-311E-4D43-A1C4-3A66EACE85FA}" srcOrd="7" destOrd="0" presId="urn:microsoft.com/office/officeart/2005/8/layout/vList2"/>
    <dgm:cxn modelId="{91B5C7BD-90D5-4A47-A435-76165D1472C3}" type="presParOf" srcId="{EC908974-CCD5-4179-BD9D-ADA29F3F850B}" destId="{86168B10-97DF-48BD-948C-452056972AC2}" srcOrd="8" destOrd="0" presId="urn:microsoft.com/office/officeart/2005/8/layout/vList2"/>
    <dgm:cxn modelId="{C96B7BF8-3272-41F8-809E-830E202C8C1F}" type="presParOf" srcId="{EC908974-CCD5-4179-BD9D-ADA29F3F850B}" destId="{C92C5188-80A4-4D3D-AD50-D7DBCF0EB061}" srcOrd="9" destOrd="0" presId="urn:microsoft.com/office/officeart/2005/8/layout/vList2"/>
    <dgm:cxn modelId="{616B1D8E-B451-433D-8808-1E96881D5531}" type="presParOf" srcId="{EC908974-CCD5-4179-BD9D-ADA29F3F850B}" destId="{B7D55647-BD86-47F1-99F7-9790AC4FD1E7}"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240C31-C802-41D7-A81B-98916F3E6ACF}" type="doc">
      <dgm:prSet loTypeId="urn:microsoft.com/office/officeart/2005/8/layout/vList2" loCatId="list" qsTypeId="urn:microsoft.com/office/officeart/2005/8/quickstyle/simple3" qsCatId="simple" csTypeId="urn:microsoft.com/office/officeart/2005/8/colors/accent2_5" csCatId="accent2" phldr="1"/>
      <dgm:spPr/>
      <dgm:t>
        <a:bodyPr/>
        <a:lstStyle/>
        <a:p>
          <a:endParaRPr lang="en-IN"/>
        </a:p>
      </dgm:t>
    </dgm:pt>
    <dgm:pt modelId="{FEE732C5-9E69-4A86-B1E1-69B07F3F9E7C}">
      <dgm:prSet custT="1"/>
      <dgm:spPr>
        <a:ln>
          <a:noFill/>
        </a:ln>
        <a:effectLst/>
        <a:scene3d>
          <a:camera prst="orthographicFront">
            <a:rot lat="0" lon="0" rev="0"/>
          </a:camera>
          <a:lightRig rig="glow" dir="t">
            <a:rot lat="0" lon="0" rev="14100000"/>
          </a:lightRig>
        </a:scene3d>
        <a:sp3d prstMaterial="softEdge">
          <a:bevelT w="127000" prst="artDeco"/>
        </a:sp3d>
      </dgm:spPr>
      <dgm:t>
        <a:bodyPr/>
        <a:lstStyle/>
        <a:p>
          <a:pPr marL="0" algn="l" defTabSz="755650" rtl="0" eaLnBrk="1" latinLnBrk="0" hangingPunct="1">
            <a:lnSpc>
              <a:spcPct val="90000"/>
            </a:lnSpc>
            <a:spcBef>
              <a:spcPct val="0"/>
            </a:spcBef>
            <a:spcAft>
              <a:spcPct val="35000"/>
            </a:spcAft>
          </a:pPr>
          <a:r>
            <a:rPr lang="en-US" sz="1700" kern="1200" dirty="0">
              <a:ln w="0"/>
              <a:solidFill>
                <a:schemeClr val="tx1"/>
              </a:solidFill>
              <a:effectLst>
                <a:outerShdw blurRad="38100" dist="19050" dir="2700000" algn="tl" rotWithShape="0">
                  <a:schemeClr val="dk1">
                    <a:alpha val="40000"/>
                  </a:schemeClr>
                </a:outerShdw>
              </a:effectLst>
              <a:latin typeface="Calibri" panose="020F0502020204030204"/>
              <a:ea typeface="+mn-ea"/>
              <a:cs typeface="+mn-cs"/>
            </a:rPr>
            <a:t>- Cities with higher average ratings, such as Gurgaon, are generally safer investments. For example, Gurgaon has an average rating of 3.9, suggesting a stable and profitable market for expansion.</a:t>
          </a:r>
          <a:endParaRPr lang="en-IN" sz="1700" kern="1200" dirty="0">
            <a:ln w="0"/>
            <a:solidFill>
              <a:schemeClr val="tx1"/>
            </a:solidFill>
            <a:effectLst>
              <a:outerShdw blurRad="38100" dist="19050" dir="2700000" algn="tl" rotWithShape="0">
                <a:schemeClr val="dk1">
                  <a:alpha val="40000"/>
                </a:schemeClr>
              </a:outerShdw>
            </a:effectLst>
            <a:latin typeface="Calibri" panose="020F0502020204030204"/>
            <a:ea typeface="+mn-ea"/>
            <a:cs typeface="+mn-cs"/>
          </a:endParaRPr>
        </a:p>
      </dgm:t>
    </dgm:pt>
    <dgm:pt modelId="{8E3E1EBF-8BFA-4F92-8B24-3FAD4C16AFF4}" type="parTrans" cxnId="{A1F308B3-97FA-43EB-B433-E328890E27D1}">
      <dgm:prSet/>
      <dgm:spPr/>
      <dgm:t>
        <a:bodyPr/>
        <a:lstStyle/>
        <a:p>
          <a:endParaRPr lang="en-IN"/>
        </a:p>
      </dgm:t>
    </dgm:pt>
    <dgm:pt modelId="{0E7237B6-5408-4068-8B96-69E5C63942A2}" type="sibTrans" cxnId="{A1F308B3-97FA-43EB-B433-E328890E27D1}">
      <dgm:prSet/>
      <dgm:spPr/>
      <dgm:t>
        <a:bodyPr/>
        <a:lstStyle/>
        <a:p>
          <a:endParaRPr lang="en-IN"/>
        </a:p>
      </dgm:t>
    </dgm:pt>
    <dgm:pt modelId="{8826F536-6C1D-4463-B276-38218D94895B}" type="pres">
      <dgm:prSet presAssocID="{F2240C31-C802-41D7-A81B-98916F3E6ACF}" presName="linear" presStyleCnt="0">
        <dgm:presLayoutVars>
          <dgm:animLvl val="lvl"/>
          <dgm:resizeHandles val="exact"/>
        </dgm:presLayoutVars>
      </dgm:prSet>
      <dgm:spPr/>
    </dgm:pt>
    <dgm:pt modelId="{43E3BF60-6965-48D1-A4A8-F5360B57095B}" type="pres">
      <dgm:prSet presAssocID="{FEE732C5-9E69-4A86-B1E1-69B07F3F9E7C}" presName="parentText" presStyleLbl="node1" presStyleIdx="0" presStyleCnt="1">
        <dgm:presLayoutVars>
          <dgm:chMax val="0"/>
          <dgm:bulletEnabled val="1"/>
        </dgm:presLayoutVars>
      </dgm:prSet>
      <dgm:spPr/>
    </dgm:pt>
  </dgm:ptLst>
  <dgm:cxnLst>
    <dgm:cxn modelId="{81C37F34-E222-44DE-9366-A0330A955798}" type="presOf" srcId="{FEE732C5-9E69-4A86-B1E1-69B07F3F9E7C}" destId="{43E3BF60-6965-48D1-A4A8-F5360B57095B}" srcOrd="0" destOrd="0" presId="urn:microsoft.com/office/officeart/2005/8/layout/vList2"/>
    <dgm:cxn modelId="{A1F308B3-97FA-43EB-B433-E328890E27D1}" srcId="{F2240C31-C802-41D7-A81B-98916F3E6ACF}" destId="{FEE732C5-9E69-4A86-B1E1-69B07F3F9E7C}" srcOrd="0" destOrd="0" parTransId="{8E3E1EBF-8BFA-4F92-8B24-3FAD4C16AFF4}" sibTransId="{0E7237B6-5408-4068-8B96-69E5C63942A2}"/>
    <dgm:cxn modelId="{B1545BF1-D600-4C57-BCF5-344D13F8330F}" type="presOf" srcId="{F2240C31-C802-41D7-A81B-98916F3E6ACF}" destId="{8826F536-6C1D-4463-B276-38218D94895B}" srcOrd="0" destOrd="0" presId="urn:microsoft.com/office/officeart/2005/8/layout/vList2"/>
    <dgm:cxn modelId="{FEA626FC-C1FD-404F-9EAB-12A91777A4A4}" type="presParOf" srcId="{8826F536-6C1D-4463-B276-38218D94895B}" destId="{43E3BF60-6965-48D1-A4A8-F5360B57095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47372-0844-45C0-845F-BEDD62EF04ED}" type="doc">
      <dgm:prSet loTypeId="urn:microsoft.com/office/officeart/2005/8/layout/vList2" loCatId="list" qsTypeId="urn:microsoft.com/office/officeart/2005/8/quickstyle/simple3" qsCatId="simple" csTypeId="urn:microsoft.com/office/officeart/2005/8/colors/accent2_5" csCatId="accent2"/>
      <dgm:spPr/>
      <dgm:t>
        <a:bodyPr/>
        <a:lstStyle/>
        <a:p>
          <a:endParaRPr lang="en-IN"/>
        </a:p>
      </dgm:t>
    </dgm:pt>
    <dgm:pt modelId="{5AA3E955-BAC1-45AE-95F7-7D47C6EC5FDA}">
      <dgm:prSet custT="1"/>
      <dgm:spPr/>
      <dgm:t>
        <a:bodyPr/>
        <a:lstStyle/>
        <a:p>
          <a:r>
            <a:rPr lang="en-US" sz="1600" b="1"/>
            <a:t>Promotions: </a:t>
          </a:r>
          <a:r>
            <a:rPr lang="en-US" sz="1600"/>
            <a:t>Launch targeted promotions in high-rating cities to attract more customers.</a:t>
          </a:r>
          <a:endParaRPr lang="en-IN" sz="1600"/>
        </a:p>
      </dgm:t>
    </dgm:pt>
    <dgm:pt modelId="{0DA0CA89-78EA-409E-B3FD-9B053372D20B}" type="parTrans" cxnId="{E190E1CE-7C35-4B2E-96D2-B10A60CF5C23}">
      <dgm:prSet/>
      <dgm:spPr/>
      <dgm:t>
        <a:bodyPr/>
        <a:lstStyle/>
        <a:p>
          <a:endParaRPr lang="en-IN" sz="1600"/>
        </a:p>
      </dgm:t>
    </dgm:pt>
    <dgm:pt modelId="{D5896052-576D-499D-9190-505F961D81FE}" type="sibTrans" cxnId="{E190E1CE-7C35-4B2E-96D2-B10A60CF5C23}">
      <dgm:prSet/>
      <dgm:spPr/>
      <dgm:t>
        <a:bodyPr/>
        <a:lstStyle/>
        <a:p>
          <a:endParaRPr lang="en-IN" sz="1600"/>
        </a:p>
      </dgm:t>
    </dgm:pt>
    <dgm:pt modelId="{08F1A594-13D7-40C1-8B35-689F6709D37F}">
      <dgm:prSet custT="1"/>
      <dgm:spPr/>
      <dgm:t>
        <a:bodyPr/>
        <a:lstStyle/>
        <a:p>
          <a:r>
            <a:rPr lang="en-US" sz="1600" b="1"/>
            <a:t>Quality Maintenance:</a:t>
          </a:r>
          <a:r>
            <a:rPr lang="en-US" sz="1600"/>
            <a:t> Ensure consistent quality to sustain high ratings and customer satisfaction.</a:t>
          </a:r>
          <a:endParaRPr lang="en-IN" sz="1600"/>
        </a:p>
      </dgm:t>
    </dgm:pt>
    <dgm:pt modelId="{E3E2ECEB-92A4-4237-B893-F6B0105124C3}" type="parTrans" cxnId="{3725B350-840D-4E5B-B456-7225BD50D783}">
      <dgm:prSet/>
      <dgm:spPr/>
      <dgm:t>
        <a:bodyPr/>
        <a:lstStyle/>
        <a:p>
          <a:endParaRPr lang="en-IN" sz="1600"/>
        </a:p>
      </dgm:t>
    </dgm:pt>
    <dgm:pt modelId="{ED10645E-5240-4703-91B1-A3D01436D777}" type="sibTrans" cxnId="{3725B350-840D-4E5B-B456-7225BD50D783}">
      <dgm:prSet/>
      <dgm:spPr/>
      <dgm:t>
        <a:bodyPr/>
        <a:lstStyle/>
        <a:p>
          <a:endParaRPr lang="en-IN" sz="1600"/>
        </a:p>
      </dgm:t>
    </dgm:pt>
    <dgm:pt modelId="{AA1F25D8-2FF2-4CFB-9D1E-69505012B708}">
      <dgm:prSet custT="1"/>
      <dgm:spPr/>
      <dgm:t>
        <a:bodyPr/>
        <a:lstStyle/>
        <a:p>
          <a:r>
            <a:rPr lang="en-US" sz="1600" b="1"/>
            <a:t>Franchise Expansion: </a:t>
          </a:r>
          <a:r>
            <a:rPr lang="en-US" sz="1600"/>
            <a:t>Consider franchising successful high-rated fast food joints.</a:t>
          </a:r>
          <a:endParaRPr lang="en-IN" sz="1600"/>
        </a:p>
      </dgm:t>
    </dgm:pt>
    <dgm:pt modelId="{646B74F6-2E75-4681-A382-EB2CE7B53868}" type="parTrans" cxnId="{6D5A96DC-69F9-4AFE-ACA8-A48C42E88635}">
      <dgm:prSet/>
      <dgm:spPr/>
      <dgm:t>
        <a:bodyPr/>
        <a:lstStyle/>
        <a:p>
          <a:endParaRPr lang="en-IN" sz="1600"/>
        </a:p>
      </dgm:t>
    </dgm:pt>
    <dgm:pt modelId="{A5E34555-B10F-454B-837F-A04C3CD908FD}" type="sibTrans" cxnId="{6D5A96DC-69F9-4AFE-ACA8-A48C42E88635}">
      <dgm:prSet/>
      <dgm:spPr/>
      <dgm:t>
        <a:bodyPr/>
        <a:lstStyle/>
        <a:p>
          <a:endParaRPr lang="en-IN" sz="1600"/>
        </a:p>
      </dgm:t>
    </dgm:pt>
    <dgm:pt modelId="{43649A89-5E74-4790-A9B0-3206EC3308A2}">
      <dgm:prSet custT="1"/>
      <dgm:spPr/>
      <dgm:t>
        <a:bodyPr/>
        <a:lstStyle/>
        <a:p>
          <a:r>
            <a:rPr lang="en-US" sz="1600" b="1"/>
            <a:t>Operational Efficiency: </a:t>
          </a:r>
          <a:r>
            <a:rPr lang="en-US" sz="1600"/>
            <a:t>Streamline processes to maintain high ratings across all outlets.</a:t>
          </a:r>
          <a:endParaRPr lang="en-IN" sz="1600"/>
        </a:p>
      </dgm:t>
    </dgm:pt>
    <dgm:pt modelId="{104986E8-A916-4DAE-8660-9CCC173AC472}" type="parTrans" cxnId="{D524D23B-8138-4E6F-9E57-19FB89C4557B}">
      <dgm:prSet/>
      <dgm:spPr/>
      <dgm:t>
        <a:bodyPr/>
        <a:lstStyle/>
        <a:p>
          <a:endParaRPr lang="en-IN" sz="1600"/>
        </a:p>
      </dgm:t>
    </dgm:pt>
    <dgm:pt modelId="{3FEA8A6C-9E3C-4005-B499-FB10ADF6E55B}" type="sibTrans" cxnId="{D524D23B-8138-4E6F-9E57-19FB89C4557B}">
      <dgm:prSet/>
      <dgm:spPr/>
      <dgm:t>
        <a:bodyPr/>
        <a:lstStyle/>
        <a:p>
          <a:endParaRPr lang="en-IN" sz="1600"/>
        </a:p>
      </dgm:t>
    </dgm:pt>
    <dgm:pt modelId="{017AD836-F530-4B65-9166-9767C5F440B4}">
      <dgm:prSet custT="1"/>
      <dgm:spPr/>
      <dgm:t>
        <a:bodyPr/>
        <a:lstStyle/>
        <a:p>
          <a:r>
            <a:rPr lang="en-US" sz="1600" b="1"/>
            <a:t>Market Expansion: </a:t>
          </a:r>
          <a:r>
            <a:rPr lang="en-US" sz="1600"/>
            <a:t>Explore opportunities for expanding high-rated restaurants.</a:t>
          </a:r>
          <a:endParaRPr lang="en-IN" sz="1600"/>
        </a:p>
      </dgm:t>
    </dgm:pt>
    <dgm:pt modelId="{300345B0-8F01-44F0-A93E-41996EA081D0}" type="parTrans" cxnId="{4B7175EF-DCEC-4B91-BF40-808301665586}">
      <dgm:prSet/>
      <dgm:spPr/>
      <dgm:t>
        <a:bodyPr/>
        <a:lstStyle/>
        <a:p>
          <a:endParaRPr lang="en-IN" sz="1600"/>
        </a:p>
      </dgm:t>
    </dgm:pt>
    <dgm:pt modelId="{D4FEDDE5-0553-47F1-9938-5D75386E53C3}" type="sibTrans" cxnId="{4B7175EF-DCEC-4B91-BF40-808301665586}">
      <dgm:prSet/>
      <dgm:spPr/>
      <dgm:t>
        <a:bodyPr/>
        <a:lstStyle/>
        <a:p>
          <a:endParaRPr lang="en-IN" sz="1600"/>
        </a:p>
      </dgm:t>
    </dgm:pt>
    <dgm:pt modelId="{5E1F7D1E-CF71-4963-B0BA-3F3C1DD9E283}">
      <dgm:prSet custT="1"/>
      <dgm:spPr/>
      <dgm:t>
        <a:bodyPr/>
        <a:lstStyle/>
        <a:p>
          <a:r>
            <a:rPr lang="en-US" sz="1600" b="1"/>
            <a:t>Personalized Services: </a:t>
          </a:r>
          <a:r>
            <a:rPr lang="en-US" sz="1600"/>
            <a:t>Enhance customer experiences to leverage high ratings.</a:t>
          </a:r>
          <a:endParaRPr lang="en-IN" sz="1600"/>
        </a:p>
      </dgm:t>
    </dgm:pt>
    <dgm:pt modelId="{29D1D1A6-174C-4FDC-87AA-F6E4B30C9D8B}" type="parTrans" cxnId="{CE3B4C37-CC0C-4CF2-AE5D-15CDA5CD9FC4}">
      <dgm:prSet/>
      <dgm:spPr/>
      <dgm:t>
        <a:bodyPr/>
        <a:lstStyle/>
        <a:p>
          <a:endParaRPr lang="en-IN" sz="1600"/>
        </a:p>
      </dgm:t>
    </dgm:pt>
    <dgm:pt modelId="{D6A33BBB-9C10-43D5-AB32-48014B43A440}" type="sibTrans" cxnId="{CE3B4C37-CC0C-4CF2-AE5D-15CDA5CD9FC4}">
      <dgm:prSet/>
      <dgm:spPr/>
      <dgm:t>
        <a:bodyPr/>
        <a:lstStyle/>
        <a:p>
          <a:endParaRPr lang="en-IN" sz="1600"/>
        </a:p>
      </dgm:t>
    </dgm:pt>
    <dgm:pt modelId="{FADEF656-0FA4-47C9-9599-6802746F2D42}">
      <dgm:prSet custT="1"/>
      <dgm:spPr/>
      <dgm:t>
        <a:bodyPr/>
        <a:lstStyle/>
        <a:p>
          <a:r>
            <a:rPr lang="en-US" sz="1600" b="1"/>
            <a:t>Encourage Reviews: </a:t>
          </a:r>
          <a:r>
            <a:rPr lang="en-US" sz="1600"/>
            <a:t>Motivate customers to leave reviews and upload photos for better visibility.</a:t>
          </a:r>
          <a:endParaRPr lang="en-IN" sz="1600"/>
        </a:p>
      </dgm:t>
    </dgm:pt>
    <dgm:pt modelId="{B5FCCAAC-3808-4815-A9A0-75EF242F7D16}" type="parTrans" cxnId="{2BEEA370-2592-4D42-947C-2C4DBC32AA87}">
      <dgm:prSet/>
      <dgm:spPr/>
      <dgm:t>
        <a:bodyPr/>
        <a:lstStyle/>
        <a:p>
          <a:endParaRPr lang="en-IN" sz="1600"/>
        </a:p>
      </dgm:t>
    </dgm:pt>
    <dgm:pt modelId="{0548C3A7-542F-4EA7-BDC2-F5F06DD364C8}" type="sibTrans" cxnId="{2BEEA370-2592-4D42-947C-2C4DBC32AA87}">
      <dgm:prSet/>
      <dgm:spPr/>
      <dgm:t>
        <a:bodyPr/>
        <a:lstStyle/>
        <a:p>
          <a:endParaRPr lang="en-IN" sz="1600"/>
        </a:p>
      </dgm:t>
    </dgm:pt>
    <dgm:pt modelId="{AC94364B-4D84-4BBA-BF21-020E65B24377}">
      <dgm:prSet custT="1"/>
      <dgm:spPr/>
      <dgm:t>
        <a:bodyPr/>
        <a:lstStyle/>
        <a:p>
          <a:r>
            <a:rPr lang="en-US" sz="1600" b="1"/>
            <a:t>Marketing: </a:t>
          </a:r>
          <a:r>
            <a:rPr lang="en-US" sz="1600"/>
            <a:t>Highlight high-rated restaurants in marketing campaigns.</a:t>
          </a:r>
          <a:endParaRPr lang="en-IN" sz="1600"/>
        </a:p>
      </dgm:t>
    </dgm:pt>
    <dgm:pt modelId="{836F7249-7666-42A9-A622-64EEFA3D19A7}" type="parTrans" cxnId="{7994B166-45E4-4470-84EF-C271AF7F6819}">
      <dgm:prSet/>
      <dgm:spPr/>
      <dgm:t>
        <a:bodyPr/>
        <a:lstStyle/>
        <a:p>
          <a:endParaRPr lang="en-IN" sz="1600"/>
        </a:p>
      </dgm:t>
    </dgm:pt>
    <dgm:pt modelId="{04095C05-9240-44E8-B449-884D6C3098EE}" type="sibTrans" cxnId="{7994B166-45E4-4470-84EF-C271AF7F6819}">
      <dgm:prSet/>
      <dgm:spPr/>
      <dgm:t>
        <a:bodyPr/>
        <a:lstStyle/>
        <a:p>
          <a:endParaRPr lang="en-IN" sz="1600"/>
        </a:p>
      </dgm:t>
    </dgm:pt>
    <dgm:pt modelId="{B7957C26-A97E-47C3-B35E-751BFD6FE379}">
      <dgm:prSet custT="1"/>
      <dgm:spPr/>
      <dgm:t>
        <a:bodyPr/>
        <a:lstStyle/>
        <a:p>
          <a:r>
            <a:rPr lang="en-US" sz="1600" b="1"/>
            <a:t>Quality Improvements: </a:t>
          </a:r>
          <a:r>
            <a:rPr lang="en-US" sz="1600"/>
            <a:t>Invest in food quality and service enhancements to boost ratings.</a:t>
          </a:r>
          <a:endParaRPr lang="en-IN" sz="1600"/>
        </a:p>
      </dgm:t>
    </dgm:pt>
    <dgm:pt modelId="{1397EE14-BD24-485A-A028-DDB41CFB6FC7}" type="parTrans" cxnId="{00799690-C6C7-4B4A-8634-D614BFDEC13F}">
      <dgm:prSet/>
      <dgm:spPr/>
      <dgm:t>
        <a:bodyPr/>
        <a:lstStyle/>
        <a:p>
          <a:endParaRPr lang="en-IN" sz="1600"/>
        </a:p>
      </dgm:t>
    </dgm:pt>
    <dgm:pt modelId="{52104683-8211-4E5B-99A7-FDD59E59CC21}" type="sibTrans" cxnId="{00799690-C6C7-4B4A-8634-D614BFDEC13F}">
      <dgm:prSet/>
      <dgm:spPr/>
      <dgm:t>
        <a:bodyPr/>
        <a:lstStyle/>
        <a:p>
          <a:endParaRPr lang="en-IN" sz="1600"/>
        </a:p>
      </dgm:t>
    </dgm:pt>
    <dgm:pt modelId="{92041BE7-2E56-48B9-AD23-C2CF398DDCD5}">
      <dgm:prSet custT="1"/>
      <dgm:spPr/>
      <dgm:t>
        <a:bodyPr/>
        <a:lstStyle/>
        <a:p>
          <a:r>
            <a:rPr lang="en-US" sz="1600" b="1"/>
            <a:t>Customer Feedback: </a:t>
          </a:r>
          <a:r>
            <a:rPr lang="en-US" sz="1600"/>
            <a:t>Use feedback to identify and address improvement areas.</a:t>
          </a:r>
          <a:endParaRPr lang="en-IN" sz="1600"/>
        </a:p>
      </dgm:t>
    </dgm:pt>
    <dgm:pt modelId="{C2740670-48EB-4C2B-889B-C6F1DDB767D7}" type="parTrans" cxnId="{09FACF46-B99E-43B4-98FD-49594B49B70D}">
      <dgm:prSet/>
      <dgm:spPr/>
      <dgm:t>
        <a:bodyPr/>
        <a:lstStyle/>
        <a:p>
          <a:endParaRPr lang="en-IN" sz="1600"/>
        </a:p>
      </dgm:t>
    </dgm:pt>
    <dgm:pt modelId="{C4E65B28-DA05-4845-A8E7-7E7BD34489AD}" type="sibTrans" cxnId="{09FACF46-B99E-43B4-98FD-49594B49B70D}">
      <dgm:prSet/>
      <dgm:spPr/>
      <dgm:t>
        <a:bodyPr/>
        <a:lstStyle/>
        <a:p>
          <a:endParaRPr lang="en-IN" sz="1600"/>
        </a:p>
      </dgm:t>
    </dgm:pt>
    <dgm:pt modelId="{0B85D069-7AB8-40FE-B1E3-716360FE6D0B}">
      <dgm:prSet custT="1"/>
      <dgm:spPr/>
      <dgm:t>
        <a:bodyPr/>
        <a:lstStyle/>
        <a:p>
          <a:r>
            <a:rPr lang="en-US" sz="1600" b="1"/>
            <a:t>Pricing Strategy: </a:t>
          </a:r>
          <a:r>
            <a:rPr lang="en-US" sz="1600"/>
            <a:t>Adjust pricing to align with the optimal cost range and market trends.</a:t>
          </a:r>
          <a:endParaRPr lang="en-IN" sz="1600"/>
        </a:p>
      </dgm:t>
    </dgm:pt>
    <dgm:pt modelId="{3775F0EB-2BD8-4E08-AB60-BF0C6BE2F0AF}" type="parTrans" cxnId="{527337FE-09A4-47F6-A2B8-B3BB16BD61F9}">
      <dgm:prSet/>
      <dgm:spPr/>
      <dgm:t>
        <a:bodyPr/>
        <a:lstStyle/>
        <a:p>
          <a:endParaRPr lang="en-IN" sz="1600"/>
        </a:p>
      </dgm:t>
    </dgm:pt>
    <dgm:pt modelId="{2A80AF0F-3B06-49E1-8817-6489D34C1E53}" type="sibTrans" cxnId="{527337FE-09A4-47F6-A2B8-B3BB16BD61F9}">
      <dgm:prSet/>
      <dgm:spPr/>
      <dgm:t>
        <a:bodyPr/>
        <a:lstStyle/>
        <a:p>
          <a:endParaRPr lang="en-IN" sz="1600"/>
        </a:p>
      </dgm:t>
    </dgm:pt>
    <dgm:pt modelId="{6FECF75D-12F5-47CE-A7FD-0EA4F7835BB8}">
      <dgm:prSet custT="1"/>
      <dgm:spPr/>
      <dgm:t>
        <a:bodyPr/>
        <a:lstStyle/>
        <a:p>
          <a:r>
            <a:rPr lang="en-US" sz="1600" b="1"/>
            <a:t>Value Proposition: </a:t>
          </a:r>
          <a:r>
            <a:rPr lang="en-US" sz="1600"/>
            <a:t>Ensure the dining experience justifies the cost to attract more customers.</a:t>
          </a:r>
          <a:endParaRPr lang="en-IN" sz="1600"/>
        </a:p>
      </dgm:t>
    </dgm:pt>
    <dgm:pt modelId="{28BC5389-1CD2-44B3-8BC4-5B77BF84CB85}" type="parTrans" cxnId="{8ADD7F4C-15A4-45A0-B302-5921B71D31AC}">
      <dgm:prSet/>
      <dgm:spPr/>
      <dgm:t>
        <a:bodyPr/>
        <a:lstStyle/>
        <a:p>
          <a:endParaRPr lang="en-IN" sz="1600"/>
        </a:p>
      </dgm:t>
    </dgm:pt>
    <dgm:pt modelId="{BFA4F92E-FA00-4593-99A0-97D47635229A}" type="sibTrans" cxnId="{8ADD7F4C-15A4-45A0-B302-5921B71D31AC}">
      <dgm:prSet/>
      <dgm:spPr/>
      <dgm:t>
        <a:bodyPr/>
        <a:lstStyle/>
        <a:p>
          <a:endParaRPr lang="en-IN" sz="1600"/>
        </a:p>
      </dgm:t>
    </dgm:pt>
    <dgm:pt modelId="{2AA43226-4409-490F-BFDC-07F793141E6E}">
      <dgm:prSet custT="1"/>
      <dgm:spPr/>
      <dgm:t>
        <a:bodyPr/>
        <a:lstStyle/>
        <a:p>
          <a:r>
            <a:rPr lang="en-US" sz="1600" b="1"/>
            <a:t>Targeted Expansion: </a:t>
          </a:r>
          <a:r>
            <a:rPr lang="en-US" sz="1600"/>
            <a:t>Focus on popular cuisines in high-ranking cities to maximize potential.</a:t>
          </a:r>
          <a:endParaRPr lang="en-IN" sz="1600"/>
        </a:p>
      </dgm:t>
    </dgm:pt>
    <dgm:pt modelId="{3BAE42E4-6CB4-4E78-A42D-8B7A170A9C22}" type="parTrans" cxnId="{9B11BFFB-D40F-429C-9D86-C8E66EF44075}">
      <dgm:prSet/>
      <dgm:spPr/>
      <dgm:t>
        <a:bodyPr/>
        <a:lstStyle/>
        <a:p>
          <a:endParaRPr lang="en-IN" sz="1600"/>
        </a:p>
      </dgm:t>
    </dgm:pt>
    <dgm:pt modelId="{E120FA68-0477-4D85-8CB5-5255D42EAC18}" type="sibTrans" cxnId="{9B11BFFB-D40F-429C-9D86-C8E66EF44075}">
      <dgm:prSet/>
      <dgm:spPr/>
      <dgm:t>
        <a:bodyPr/>
        <a:lstStyle/>
        <a:p>
          <a:endParaRPr lang="en-IN" sz="1600"/>
        </a:p>
      </dgm:t>
    </dgm:pt>
    <dgm:pt modelId="{B3E8FF19-8211-464F-85D3-13A85F7EAC59}">
      <dgm:prSet custT="1"/>
      <dgm:spPr/>
      <dgm:t>
        <a:bodyPr/>
        <a:lstStyle/>
        <a:p>
          <a:r>
            <a:rPr lang="en-US" sz="1600" b="1"/>
            <a:t>Local Partnerships: </a:t>
          </a:r>
          <a:r>
            <a:rPr lang="en-US" sz="1600"/>
            <a:t>Collaborate with local suppliers and chefs to enhance authenticity.</a:t>
          </a:r>
          <a:endParaRPr lang="en-IN" sz="1600"/>
        </a:p>
      </dgm:t>
    </dgm:pt>
    <dgm:pt modelId="{EB8E8F9D-13DB-4F90-ADC0-8EAF033B104D}" type="parTrans" cxnId="{560E3B97-7F14-4A08-96CA-A18E8748619E}">
      <dgm:prSet/>
      <dgm:spPr/>
      <dgm:t>
        <a:bodyPr/>
        <a:lstStyle/>
        <a:p>
          <a:endParaRPr lang="en-IN" sz="1600"/>
        </a:p>
      </dgm:t>
    </dgm:pt>
    <dgm:pt modelId="{45BDC367-E5C2-4191-8ED7-90F1C0169FB6}" type="sibTrans" cxnId="{560E3B97-7F14-4A08-96CA-A18E8748619E}">
      <dgm:prSet/>
      <dgm:spPr/>
      <dgm:t>
        <a:bodyPr/>
        <a:lstStyle/>
        <a:p>
          <a:endParaRPr lang="en-IN" sz="1600"/>
        </a:p>
      </dgm:t>
    </dgm:pt>
    <dgm:pt modelId="{55BEDDCA-9CFC-4EC3-8950-0A9A7CF8851F}">
      <dgm:prSet custT="1"/>
      <dgm:spPr/>
      <dgm:t>
        <a:bodyPr/>
        <a:lstStyle/>
        <a:p>
          <a:r>
            <a:rPr lang="en-US" sz="1600" b="1"/>
            <a:t>Delivery Optimization: </a:t>
          </a:r>
          <a:r>
            <a:rPr lang="en-US" sz="1600"/>
            <a:t>Improve delivery services in top cities to increase customer satisfaction.</a:t>
          </a:r>
          <a:endParaRPr lang="en-IN" sz="1600"/>
        </a:p>
      </dgm:t>
    </dgm:pt>
    <dgm:pt modelId="{C333D948-C333-4FC4-8DCF-366FEF9267D4}" type="parTrans" cxnId="{7C6C1A26-126A-43EA-9F95-43EFB41C3B7E}">
      <dgm:prSet/>
      <dgm:spPr/>
      <dgm:t>
        <a:bodyPr/>
        <a:lstStyle/>
        <a:p>
          <a:endParaRPr lang="en-IN" sz="1600"/>
        </a:p>
      </dgm:t>
    </dgm:pt>
    <dgm:pt modelId="{F82E9A5B-7197-417E-9791-82EA4B97C440}" type="sibTrans" cxnId="{7C6C1A26-126A-43EA-9F95-43EFB41C3B7E}">
      <dgm:prSet/>
      <dgm:spPr/>
      <dgm:t>
        <a:bodyPr/>
        <a:lstStyle/>
        <a:p>
          <a:endParaRPr lang="en-IN" sz="1600"/>
        </a:p>
      </dgm:t>
    </dgm:pt>
    <dgm:pt modelId="{657D6DD1-98D9-484A-909D-806E15444F3D}">
      <dgm:prSet custT="1"/>
      <dgm:spPr/>
      <dgm:t>
        <a:bodyPr/>
        <a:lstStyle/>
        <a:p>
          <a:r>
            <a:rPr lang="en-US" sz="1600" b="1"/>
            <a:t>Partnerships: </a:t>
          </a:r>
          <a:r>
            <a:rPr lang="en-US" sz="1600"/>
            <a:t>Partner with local delivery services to expand reach.</a:t>
          </a:r>
          <a:endParaRPr lang="en-IN" sz="1600"/>
        </a:p>
      </dgm:t>
    </dgm:pt>
    <dgm:pt modelId="{F01FD4BF-2334-4074-979C-4CA620663C29}" type="parTrans" cxnId="{D52889EC-D95F-4D00-853A-A8B7ECC84D04}">
      <dgm:prSet/>
      <dgm:spPr/>
      <dgm:t>
        <a:bodyPr/>
        <a:lstStyle/>
        <a:p>
          <a:endParaRPr lang="en-IN" sz="1600"/>
        </a:p>
      </dgm:t>
    </dgm:pt>
    <dgm:pt modelId="{27C6A2CB-4A15-45FD-BE38-C53194DEF1E9}" type="sibTrans" cxnId="{D52889EC-D95F-4D00-853A-A8B7ECC84D04}">
      <dgm:prSet/>
      <dgm:spPr/>
      <dgm:t>
        <a:bodyPr/>
        <a:lstStyle/>
        <a:p>
          <a:endParaRPr lang="en-IN" sz="1600"/>
        </a:p>
      </dgm:t>
    </dgm:pt>
    <dgm:pt modelId="{68338EBB-48F5-4393-8568-40B0E3831809}">
      <dgm:prSet custT="1"/>
      <dgm:spPr/>
      <dgm:t>
        <a:bodyPr/>
        <a:lstStyle/>
        <a:p>
          <a:r>
            <a:rPr lang="en-US" sz="1600" b="1"/>
            <a:t>Expansion Planning: </a:t>
          </a:r>
          <a:r>
            <a:rPr lang="en-US" sz="1600"/>
            <a:t>Develop expansion plans based on thorough market analysis. </a:t>
          </a:r>
          <a:endParaRPr lang="en-IN" sz="1600"/>
        </a:p>
      </dgm:t>
    </dgm:pt>
    <dgm:pt modelId="{99AB5360-B383-42CE-9708-3234BE1DD30C}" type="parTrans" cxnId="{89267FEC-C815-4216-8B16-23DADF27B0C6}">
      <dgm:prSet/>
      <dgm:spPr/>
      <dgm:t>
        <a:bodyPr/>
        <a:lstStyle/>
        <a:p>
          <a:endParaRPr lang="en-IN" sz="1600"/>
        </a:p>
      </dgm:t>
    </dgm:pt>
    <dgm:pt modelId="{962D67CB-3FB0-4FE3-ABA1-432F06953338}" type="sibTrans" cxnId="{89267FEC-C815-4216-8B16-23DADF27B0C6}">
      <dgm:prSet/>
      <dgm:spPr/>
      <dgm:t>
        <a:bodyPr/>
        <a:lstStyle/>
        <a:p>
          <a:endParaRPr lang="en-IN" sz="1600"/>
        </a:p>
      </dgm:t>
    </dgm:pt>
    <dgm:pt modelId="{CD5383B6-1A77-474B-B789-A48D8CDC640B}" type="pres">
      <dgm:prSet presAssocID="{DA447372-0844-45C0-845F-BEDD62EF04ED}" presName="linear" presStyleCnt="0">
        <dgm:presLayoutVars>
          <dgm:animLvl val="lvl"/>
          <dgm:resizeHandles val="exact"/>
        </dgm:presLayoutVars>
      </dgm:prSet>
      <dgm:spPr/>
    </dgm:pt>
    <dgm:pt modelId="{D822E882-83D4-410E-B481-F9894290FEF2}" type="pres">
      <dgm:prSet presAssocID="{5AA3E955-BAC1-45AE-95F7-7D47C6EC5FDA}" presName="parentText" presStyleLbl="node1" presStyleIdx="0" presStyleCnt="17">
        <dgm:presLayoutVars>
          <dgm:chMax val="0"/>
          <dgm:bulletEnabled val="1"/>
        </dgm:presLayoutVars>
      </dgm:prSet>
      <dgm:spPr/>
    </dgm:pt>
    <dgm:pt modelId="{0324CCDD-6B14-4233-BC17-CD243F7533A5}" type="pres">
      <dgm:prSet presAssocID="{D5896052-576D-499D-9190-505F961D81FE}" presName="spacer" presStyleCnt="0"/>
      <dgm:spPr/>
    </dgm:pt>
    <dgm:pt modelId="{85935CEB-C22F-44D4-B7AD-F4B075AD99B1}" type="pres">
      <dgm:prSet presAssocID="{08F1A594-13D7-40C1-8B35-689F6709D37F}" presName="parentText" presStyleLbl="node1" presStyleIdx="1" presStyleCnt="17">
        <dgm:presLayoutVars>
          <dgm:chMax val="0"/>
          <dgm:bulletEnabled val="1"/>
        </dgm:presLayoutVars>
      </dgm:prSet>
      <dgm:spPr/>
    </dgm:pt>
    <dgm:pt modelId="{2C6E16EA-7BFA-4AD8-A7B8-CD97A96B65A9}" type="pres">
      <dgm:prSet presAssocID="{ED10645E-5240-4703-91B1-A3D01436D777}" presName="spacer" presStyleCnt="0"/>
      <dgm:spPr/>
    </dgm:pt>
    <dgm:pt modelId="{4F5C5413-D752-4D1A-A143-3A6FC1A0FF8D}" type="pres">
      <dgm:prSet presAssocID="{AA1F25D8-2FF2-4CFB-9D1E-69505012B708}" presName="parentText" presStyleLbl="node1" presStyleIdx="2" presStyleCnt="17">
        <dgm:presLayoutVars>
          <dgm:chMax val="0"/>
          <dgm:bulletEnabled val="1"/>
        </dgm:presLayoutVars>
      </dgm:prSet>
      <dgm:spPr/>
    </dgm:pt>
    <dgm:pt modelId="{45E4DFF9-C357-4C7D-B6A0-35B0CED05B18}" type="pres">
      <dgm:prSet presAssocID="{A5E34555-B10F-454B-837F-A04C3CD908FD}" presName="spacer" presStyleCnt="0"/>
      <dgm:spPr/>
    </dgm:pt>
    <dgm:pt modelId="{CE37AB37-8CD6-40A1-8880-EF3371FBC4C7}" type="pres">
      <dgm:prSet presAssocID="{43649A89-5E74-4790-A9B0-3206EC3308A2}" presName="parentText" presStyleLbl="node1" presStyleIdx="3" presStyleCnt="17">
        <dgm:presLayoutVars>
          <dgm:chMax val="0"/>
          <dgm:bulletEnabled val="1"/>
        </dgm:presLayoutVars>
      </dgm:prSet>
      <dgm:spPr/>
    </dgm:pt>
    <dgm:pt modelId="{FE648C7E-B095-4D1C-AB3B-A0A0975F628F}" type="pres">
      <dgm:prSet presAssocID="{3FEA8A6C-9E3C-4005-B499-FB10ADF6E55B}" presName="spacer" presStyleCnt="0"/>
      <dgm:spPr/>
    </dgm:pt>
    <dgm:pt modelId="{7D21DF24-14FC-43F3-ABB0-1C4AE90AC83E}" type="pres">
      <dgm:prSet presAssocID="{017AD836-F530-4B65-9166-9767C5F440B4}" presName="parentText" presStyleLbl="node1" presStyleIdx="4" presStyleCnt="17">
        <dgm:presLayoutVars>
          <dgm:chMax val="0"/>
          <dgm:bulletEnabled val="1"/>
        </dgm:presLayoutVars>
      </dgm:prSet>
      <dgm:spPr/>
    </dgm:pt>
    <dgm:pt modelId="{9BBF3FA3-7D5E-4877-ACE6-B272136B7AAE}" type="pres">
      <dgm:prSet presAssocID="{D4FEDDE5-0553-47F1-9938-5D75386E53C3}" presName="spacer" presStyleCnt="0"/>
      <dgm:spPr/>
    </dgm:pt>
    <dgm:pt modelId="{ED14E119-2814-45DE-B2A9-1C60C74D71BC}" type="pres">
      <dgm:prSet presAssocID="{5E1F7D1E-CF71-4963-B0BA-3F3C1DD9E283}" presName="parentText" presStyleLbl="node1" presStyleIdx="5" presStyleCnt="17">
        <dgm:presLayoutVars>
          <dgm:chMax val="0"/>
          <dgm:bulletEnabled val="1"/>
        </dgm:presLayoutVars>
      </dgm:prSet>
      <dgm:spPr/>
    </dgm:pt>
    <dgm:pt modelId="{E03202A7-FCBB-4624-89A8-708A73D32C60}" type="pres">
      <dgm:prSet presAssocID="{D6A33BBB-9C10-43D5-AB32-48014B43A440}" presName="spacer" presStyleCnt="0"/>
      <dgm:spPr/>
    </dgm:pt>
    <dgm:pt modelId="{1CAC0B2D-70FD-4919-8304-0E063EFBBF2E}" type="pres">
      <dgm:prSet presAssocID="{FADEF656-0FA4-47C9-9599-6802746F2D42}" presName="parentText" presStyleLbl="node1" presStyleIdx="6" presStyleCnt="17">
        <dgm:presLayoutVars>
          <dgm:chMax val="0"/>
          <dgm:bulletEnabled val="1"/>
        </dgm:presLayoutVars>
      </dgm:prSet>
      <dgm:spPr/>
    </dgm:pt>
    <dgm:pt modelId="{0D0EB0EC-CE35-4DEE-8A63-B17D4EBC2214}" type="pres">
      <dgm:prSet presAssocID="{0548C3A7-542F-4EA7-BDC2-F5F06DD364C8}" presName="spacer" presStyleCnt="0"/>
      <dgm:spPr/>
    </dgm:pt>
    <dgm:pt modelId="{2EE2FB36-C914-428A-AB30-776373F978FF}" type="pres">
      <dgm:prSet presAssocID="{AC94364B-4D84-4BBA-BF21-020E65B24377}" presName="parentText" presStyleLbl="node1" presStyleIdx="7" presStyleCnt="17">
        <dgm:presLayoutVars>
          <dgm:chMax val="0"/>
          <dgm:bulletEnabled val="1"/>
        </dgm:presLayoutVars>
      </dgm:prSet>
      <dgm:spPr/>
    </dgm:pt>
    <dgm:pt modelId="{72AA05CB-41D7-4C64-9365-538709E95461}" type="pres">
      <dgm:prSet presAssocID="{04095C05-9240-44E8-B449-884D6C3098EE}" presName="spacer" presStyleCnt="0"/>
      <dgm:spPr/>
    </dgm:pt>
    <dgm:pt modelId="{9F73C75D-FF49-4B77-B1EB-DF303224B145}" type="pres">
      <dgm:prSet presAssocID="{B7957C26-A97E-47C3-B35E-751BFD6FE379}" presName="parentText" presStyleLbl="node1" presStyleIdx="8" presStyleCnt="17">
        <dgm:presLayoutVars>
          <dgm:chMax val="0"/>
          <dgm:bulletEnabled val="1"/>
        </dgm:presLayoutVars>
      </dgm:prSet>
      <dgm:spPr/>
    </dgm:pt>
    <dgm:pt modelId="{FFB9F9A3-E7D4-4A4F-A266-20E7C2C57DB1}" type="pres">
      <dgm:prSet presAssocID="{52104683-8211-4E5B-99A7-FDD59E59CC21}" presName="spacer" presStyleCnt="0"/>
      <dgm:spPr/>
    </dgm:pt>
    <dgm:pt modelId="{395FC2A3-B2F3-48FE-AA69-724629A23EA2}" type="pres">
      <dgm:prSet presAssocID="{92041BE7-2E56-48B9-AD23-C2CF398DDCD5}" presName="parentText" presStyleLbl="node1" presStyleIdx="9" presStyleCnt="17">
        <dgm:presLayoutVars>
          <dgm:chMax val="0"/>
          <dgm:bulletEnabled val="1"/>
        </dgm:presLayoutVars>
      </dgm:prSet>
      <dgm:spPr/>
    </dgm:pt>
    <dgm:pt modelId="{E5EB8A7F-F11B-498A-95AC-5346C87629F9}" type="pres">
      <dgm:prSet presAssocID="{C4E65B28-DA05-4845-A8E7-7E7BD34489AD}" presName="spacer" presStyleCnt="0"/>
      <dgm:spPr/>
    </dgm:pt>
    <dgm:pt modelId="{52C3FCDC-1326-4D99-964F-E9E52BE66987}" type="pres">
      <dgm:prSet presAssocID="{0B85D069-7AB8-40FE-B1E3-716360FE6D0B}" presName="parentText" presStyleLbl="node1" presStyleIdx="10" presStyleCnt="17">
        <dgm:presLayoutVars>
          <dgm:chMax val="0"/>
          <dgm:bulletEnabled val="1"/>
        </dgm:presLayoutVars>
      </dgm:prSet>
      <dgm:spPr/>
    </dgm:pt>
    <dgm:pt modelId="{EE1F5B6C-96E7-4C31-B1DD-0C830B060AB6}" type="pres">
      <dgm:prSet presAssocID="{2A80AF0F-3B06-49E1-8817-6489D34C1E53}" presName="spacer" presStyleCnt="0"/>
      <dgm:spPr/>
    </dgm:pt>
    <dgm:pt modelId="{4442A56F-5E48-459F-87F8-E08E5E4521BA}" type="pres">
      <dgm:prSet presAssocID="{6FECF75D-12F5-47CE-A7FD-0EA4F7835BB8}" presName="parentText" presStyleLbl="node1" presStyleIdx="11" presStyleCnt="17">
        <dgm:presLayoutVars>
          <dgm:chMax val="0"/>
          <dgm:bulletEnabled val="1"/>
        </dgm:presLayoutVars>
      </dgm:prSet>
      <dgm:spPr/>
    </dgm:pt>
    <dgm:pt modelId="{3FD9DFD1-9052-44B7-961A-5D2A2F21AA62}" type="pres">
      <dgm:prSet presAssocID="{BFA4F92E-FA00-4593-99A0-97D47635229A}" presName="spacer" presStyleCnt="0"/>
      <dgm:spPr/>
    </dgm:pt>
    <dgm:pt modelId="{FE3C3804-A32E-4B01-B907-D4CCF07283A8}" type="pres">
      <dgm:prSet presAssocID="{2AA43226-4409-490F-BFDC-07F793141E6E}" presName="parentText" presStyleLbl="node1" presStyleIdx="12" presStyleCnt="17">
        <dgm:presLayoutVars>
          <dgm:chMax val="0"/>
          <dgm:bulletEnabled val="1"/>
        </dgm:presLayoutVars>
      </dgm:prSet>
      <dgm:spPr/>
    </dgm:pt>
    <dgm:pt modelId="{33FF580C-5EE3-4ED4-B8A9-E726031BDF2D}" type="pres">
      <dgm:prSet presAssocID="{E120FA68-0477-4D85-8CB5-5255D42EAC18}" presName="spacer" presStyleCnt="0"/>
      <dgm:spPr/>
    </dgm:pt>
    <dgm:pt modelId="{41E46797-173F-4FFE-9E5A-440FB3E7D2F2}" type="pres">
      <dgm:prSet presAssocID="{B3E8FF19-8211-464F-85D3-13A85F7EAC59}" presName="parentText" presStyleLbl="node1" presStyleIdx="13" presStyleCnt="17">
        <dgm:presLayoutVars>
          <dgm:chMax val="0"/>
          <dgm:bulletEnabled val="1"/>
        </dgm:presLayoutVars>
      </dgm:prSet>
      <dgm:spPr/>
    </dgm:pt>
    <dgm:pt modelId="{3F9C60E0-830F-4DEF-A196-472A231F80DA}" type="pres">
      <dgm:prSet presAssocID="{45BDC367-E5C2-4191-8ED7-90F1C0169FB6}" presName="spacer" presStyleCnt="0"/>
      <dgm:spPr/>
    </dgm:pt>
    <dgm:pt modelId="{C9FDE14C-E78E-49EC-BBD8-CC85A0FB2FA9}" type="pres">
      <dgm:prSet presAssocID="{55BEDDCA-9CFC-4EC3-8950-0A9A7CF8851F}" presName="parentText" presStyleLbl="node1" presStyleIdx="14" presStyleCnt="17">
        <dgm:presLayoutVars>
          <dgm:chMax val="0"/>
          <dgm:bulletEnabled val="1"/>
        </dgm:presLayoutVars>
      </dgm:prSet>
      <dgm:spPr/>
    </dgm:pt>
    <dgm:pt modelId="{6128A9B2-5066-4486-B6FF-2D316F913E7C}" type="pres">
      <dgm:prSet presAssocID="{F82E9A5B-7197-417E-9791-82EA4B97C440}" presName="spacer" presStyleCnt="0"/>
      <dgm:spPr/>
    </dgm:pt>
    <dgm:pt modelId="{4A37E66E-3074-452B-9775-1FCA634EDF85}" type="pres">
      <dgm:prSet presAssocID="{657D6DD1-98D9-484A-909D-806E15444F3D}" presName="parentText" presStyleLbl="node1" presStyleIdx="15" presStyleCnt="17">
        <dgm:presLayoutVars>
          <dgm:chMax val="0"/>
          <dgm:bulletEnabled val="1"/>
        </dgm:presLayoutVars>
      </dgm:prSet>
      <dgm:spPr/>
    </dgm:pt>
    <dgm:pt modelId="{7F06EB7A-1F1F-4E65-B8DC-2612826BD0B2}" type="pres">
      <dgm:prSet presAssocID="{27C6A2CB-4A15-45FD-BE38-C53194DEF1E9}" presName="spacer" presStyleCnt="0"/>
      <dgm:spPr/>
    </dgm:pt>
    <dgm:pt modelId="{EF1A0E9D-68C3-4625-9E18-ADAA3EF34E3C}" type="pres">
      <dgm:prSet presAssocID="{68338EBB-48F5-4393-8568-40B0E3831809}" presName="parentText" presStyleLbl="node1" presStyleIdx="16" presStyleCnt="17">
        <dgm:presLayoutVars>
          <dgm:chMax val="0"/>
          <dgm:bulletEnabled val="1"/>
        </dgm:presLayoutVars>
      </dgm:prSet>
      <dgm:spPr/>
    </dgm:pt>
  </dgm:ptLst>
  <dgm:cxnLst>
    <dgm:cxn modelId="{FCC3DB07-420B-4F3F-B66A-CF5DF53C9F55}" type="presOf" srcId="{0B85D069-7AB8-40FE-B1E3-716360FE6D0B}" destId="{52C3FCDC-1326-4D99-964F-E9E52BE66987}" srcOrd="0" destOrd="0" presId="urn:microsoft.com/office/officeart/2005/8/layout/vList2"/>
    <dgm:cxn modelId="{63E03616-1C09-4E37-857B-534DCA9CFD72}" type="presOf" srcId="{FADEF656-0FA4-47C9-9599-6802746F2D42}" destId="{1CAC0B2D-70FD-4919-8304-0E063EFBBF2E}" srcOrd="0" destOrd="0" presId="urn:microsoft.com/office/officeart/2005/8/layout/vList2"/>
    <dgm:cxn modelId="{7C6C1A26-126A-43EA-9F95-43EFB41C3B7E}" srcId="{DA447372-0844-45C0-845F-BEDD62EF04ED}" destId="{55BEDDCA-9CFC-4EC3-8950-0A9A7CF8851F}" srcOrd="14" destOrd="0" parTransId="{C333D948-C333-4FC4-8DCF-366FEF9267D4}" sibTransId="{F82E9A5B-7197-417E-9791-82EA4B97C440}"/>
    <dgm:cxn modelId="{C226AD35-424A-48AA-8D06-20A6071C3854}" type="presOf" srcId="{92041BE7-2E56-48B9-AD23-C2CF398DDCD5}" destId="{395FC2A3-B2F3-48FE-AA69-724629A23EA2}" srcOrd="0" destOrd="0" presId="urn:microsoft.com/office/officeart/2005/8/layout/vList2"/>
    <dgm:cxn modelId="{CE3B4C37-CC0C-4CF2-AE5D-15CDA5CD9FC4}" srcId="{DA447372-0844-45C0-845F-BEDD62EF04ED}" destId="{5E1F7D1E-CF71-4963-B0BA-3F3C1DD9E283}" srcOrd="5" destOrd="0" parTransId="{29D1D1A6-174C-4FDC-87AA-F6E4B30C9D8B}" sibTransId="{D6A33BBB-9C10-43D5-AB32-48014B43A440}"/>
    <dgm:cxn modelId="{2740143B-3A91-47A8-B938-6BC95F997B19}" type="presOf" srcId="{2AA43226-4409-490F-BFDC-07F793141E6E}" destId="{FE3C3804-A32E-4B01-B907-D4CCF07283A8}" srcOrd="0" destOrd="0" presId="urn:microsoft.com/office/officeart/2005/8/layout/vList2"/>
    <dgm:cxn modelId="{D524D23B-8138-4E6F-9E57-19FB89C4557B}" srcId="{DA447372-0844-45C0-845F-BEDD62EF04ED}" destId="{43649A89-5E74-4790-A9B0-3206EC3308A2}" srcOrd="3" destOrd="0" parTransId="{104986E8-A916-4DAE-8660-9CCC173AC472}" sibTransId="{3FEA8A6C-9E3C-4005-B499-FB10ADF6E55B}"/>
    <dgm:cxn modelId="{7994B166-45E4-4470-84EF-C271AF7F6819}" srcId="{DA447372-0844-45C0-845F-BEDD62EF04ED}" destId="{AC94364B-4D84-4BBA-BF21-020E65B24377}" srcOrd="7" destOrd="0" parTransId="{836F7249-7666-42A9-A622-64EEFA3D19A7}" sibTransId="{04095C05-9240-44E8-B449-884D6C3098EE}"/>
    <dgm:cxn modelId="{09FACF46-B99E-43B4-98FD-49594B49B70D}" srcId="{DA447372-0844-45C0-845F-BEDD62EF04ED}" destId="{92041BE7-2E56-48B9-AD23-C2CF398DDCD5}" srcOrd="9" destOrd="0" parTransId="{C2740670-48EB-4C2B-889B-C6F1DDB767D7}" sibTransId="{C4E65B28-DA05-4845-A8E7-7E7BD34489AD}"/>
    <dgm:cxn modelId="{8ADD7F4C-15A4-45A0-B302-5921B71D31AC}" srcId="{DA447372-0844-45C0-845F-BEDD62EF04ED}" destId="{6FECF75D-12F5-47CE-A7FD-0EA4F7835BB8}" srcOrd="11" destOrd="0" parTransId="{28BC5389-1CD2-44B3-8BC4-5B77BF84CB85}" sibTransId="{BFA4F92E-FA00-4593-99A0-97D47635229A}"/>
    <dgm:cxn modelId="{2BEEA370-2592-4D42-947C-2C4DBC32AA87}" srcId="{DA447372-0844-45C0-845F-BEDD62EF04ED}" destId="{FADEF656-0FA4-47C9-9599-6802746F2D42}" srcOrd="6" destOrd="0" parTransId="{B5FCCAAC-3808-4815-A9A0-75EF242F7D16}" sibTransId="{0548C3A7-542F-4EA7-BDC2-F5F06DD364C8}"/>
    <dgm:cxn modelId="{3725B350-840D-4E5B-B456-7225BD50D783}" srcId="{DA447372-0844-45C0-845F-BEDD62EF04ED}" destId="{08F1A594-13D7-40C1-8B35-689F6709D37F}" srcOrd="1" destOrd="0" parTransId="{E3E2ECEB-92A4-4237-B893-F6B0105124C3}" sibTransId="{ED10645E-5240-4703-91B1-A3D01436D777}"/>
    <dgm:cxn modelId="{7166A971-4BD4-4F3F-9689-1719EC3A7B5C}" type="presOf" srcId="{08F1A594-13D7-40C1-8B35-689F6709D37F}" destId="{85935CEB-C22F-44D4-B7AD-F4B075AD99B1}" srcOrd="0" destOrd="0" presId="urn:microsoft.com/office/officeart/2005/8/layout/vList2"/>
    <dgm:cxn modelId="{9B45EE75-E40D-4B66-8D67-A25C1747F3D4}" type="presOf" srcId="{5E1F7D1E-CF71-4963-B0BA-3F3C1DD9E283}" destId="{ED14E119-2814-45DE-B2A9-1C60C74D71BC}" srcOrd="0" destOrd="0" presId="urn:microsoft.com/office/officeart/2005/8/layout/vList2"/>
    <dgm:cxn modelId="{8D12297F-6917-4E56-B9D5-9E3FC7A16769}" type="presOf" srcId="{55BEDDCA-9CFC-4EC3-8950-0A9A7CF8851F}" destId="{C9FDE14C-E78E-49EC-BBD8-CC85A0FB2FA9}" srcOrd="0" destOrd="0" presId="urn:microsoft.com/office/officeart/2005/8/layout/vList2"/>
    <dgm:cxn modelId="{E5633D7F-795F-4D56-8F9D-67B04D633B20}" type="presOf" srcId="{017AD836-F530-4B65-9166-9767C5F440B4}" destId="{7D21DF24-14FC-43F3-ABB0-1C4AE90AC83E}" srcOrd="0" destOrd="0" presId="urn:microsoft.com/office/officeart/2005/8/layout/vList2"/>
    <dgm:cxn modelId="{BC10238D-564B-441A-9491-2DE43ACB5794}" type="presOf" srcId="{B3E8FF19-8211-464F-85D3-13A85F7EAC59}" destId="{41E46797-173F-4FFE-9E5A-440FB3E7D2F2}" srcOrd="0" destOrd="0" presId="urn:microsoft.com/office/officeart/2005/8/layout/vList2"/>
    <dgm:cxn modelId="{00799690-C6C7-4B4A-8634-D614BFDEC13F}" srcId="{DA447372-0844-45C0-845F-BEDD62EF04ED}" destId="{B7957C26-A97E-47C3-B35E-751BFD6FE379}" srcOrd="8" destOrd="0" parTransId="{1397EE14-BD24-485A-A028-DDB41CFB6FC7}" sibTransId="{52104683-8211-4E5B-99A7-FDD59E59CC21}"/>
    <dgm:cxn modelId="{560E3B97-7F14-4A08-96CA-A18E8748619E}" srcId="{DA447372-0844-45C0-845F-BEDD62EF04ED}" destId="{B3E8FF19-8211-464F-85D3-13A85F7EAC59}" srcOrd="13" destOrd="0" parTransId="{EB8E8F9D-13DB-4F90-ADC0-8EAF033B104D}" sibTransId="{45BDC367-E5C2-4191-8ED7-90F1C0169FB6}"/>
    <dgm:cxn modelId="{8795CFA2-158F-434C-974E-D4541205B10A}" type="presOf" srcId="{6FECF75D-12F5-47CE-A7FD-0EA4F7835BB8}" destId="{4442A56F-5E48-459F-87F8-E08E5E4521BA}" srcOrd="0" destOrd="0" presId="urn:microsoft.com/office/officeart/2005/8/layout/vList2"/>
    <dgm:cxn modelId="{000852A4-0F4B-4D0B-B635-FFB043E90D80}" type="presOf" srcId="{657D6DD1-98D9-484A-909D-806E15444F3D}" destId="{4A37E66E-3074-452B-9775-1FCA634EDF85}" srcOrd="0" destOrd="0" presId="urn:microsoft.com/office/officeart/2005/8/layout/vList2"/>
    <dgm:cxn modelId="{F6B629A5-DDC1-4FF4-8A72-EBA410418691}" type="presOf" srcId="{B7957C26-A97E-47C3-B35E-751BFD6FE379}" destId="{9F73C75D-FF49-4B77-B1EB-DF303224B145}" srcOrd="0" destOrd="0" presId="urn:microsoft.com/office/officeart/2005/8/layout/vList2"/>
    <dgm:cxn modelId="{6BD9ACA9-A879-4A59-89F4-B97EB404AAE7}" type="presOf" srcId="{43649A89-5E74-4790-A9B0-3206EC3308A2}" destId="{CE37AB37-8CD6-40A1-8880-EF3371FBC4C7}" srcOrd="0" destOrd="0" presId="urn:microsoft.com/office/officeart/2005/8/layout/vList2"/>
    <dgm:cxn modelId="{74F3E3C4-F2EC-4DC2-A71F-7A268643449A}" type="presOf" srcId="{68338EBB-48F5-4393-8568-40B0E3831809}" destId="{EF1A0E9D-68C3-4625-9E18-ADAA3EF34E3C}" srcOrd="0" destOrd="0" presId="urn:microsoft.com/office/officeart/2005/8/layout/vList2"/>
    <dgm:cxn modelId="{E190E1CE-7C35-4B2E-96D2-B10A60CF5C23}" srcId="{DA447372-0844-45C0-845F-BEDD62EF04ED}" destId="{5AA3E955-BAC1-45AE-95F7-7D47C6EC5FDA}" srcOrd="0" destOrd="0" parTransId="{0DA0CA89-78EA-409E-B3FD-9B053372D20B}" sibTransId="{D5896052-576D-499D-9190-505F961D81FE}"/>
    <dgm:cxn modelId="{6D5A96DC-69F9-4AFE-ACA8-A48C42E88635}" srcId="{DA447372-0844-45C0-845F-BEDD62EF04ED}" destId="{AA1F25D8-2FF2-4CFB-9D1E-69505012B708}" srcOrd="2" destOrd="0" parTransId="{646B74F6-2E75-4681-A382-EB2CE7B53868}" sibTransId="{A5E34555-B10F-454B-837F-A04C3CD908FD}"/>
    <dgm:cxn modelId="{8F05A7E6-7B2F-4DA6-8656-A51B3EA994DF}" type="presOf" srcId="{AA1F25D8-2FF2-4CFB-9D1E-69505012B708}" destId="{4F5C5413-D752-4D1A-A143-3A6FC1A0FF8D}" srcOrd="0" destOrd="0" presId="urn:microsoft.com/office/officeart/2005/8/layout/vList2"/>
    <dgm:cxn modelId="{89267FEC-C815-4216-8B16-23DADF27B0C6}" srcId="{DA447372-0844-45C0-845F-BEDD62EF04ED}" destId="{68338EBB-48F5-4393-8568-40B0E3831809}" srcOrd="16" destOrd="0" parTransId="{99AB5360-B383-42CE-9708-3234BE1DD30C}" sibTransId="{962D67CB-3FB0-4FE3-ABA1-432F06953338}"/>
    <dgm:cxn modelId="{D52889EC-D95F-4D00-853A-A8B7ECC84D04}" srcId="{DA447372-0844-45C0-845F-BEDD62EF04ED}" destId="{657D6DD1-98D9-484A-909D-806E15444F3D}" srcOrd="15" destOrd="0" parTransId="{F01FD4BF-2334-4074-979C-4CA620663C29}" sibTransId="{27C6A2CB-4A15-45FD-BE38-C53194DEF1E9}"/>
    <dgm:cxn modelId="{4B7175EF-DCEC-4B91-BF40-808301665586}" srcId="{DA447372-0844-45C0-845F-BEDD62EF04ED}" destId="{017AD836-F530-4B65-9166-9767C5F440B4}" srcOrd="4" destOrd="0" parTransId="{300345B0-8F01-44F0-A93E-41996EA081D0}" sibTransId="{D4FEDDE5-0553-47F1-9938-5D75386E53C3}"/>
    <dgm:cxn modelId="{D6834CF2-7293-4872-AA4D-7FB5245C8670}" type="presOf" srcId="{DA447372-0844-45C0-845F-BEDD62EF04ED}" destId="{CD5383B6-1A77-474B-B789-A48D8CDC640B}" srcOrd="0" destOrd="0" presId="urn:microsoft.com/office/officeart/2005/8/layout/vList2"/>
    <dgm:cxn modelId="{2622DFFA-38A2-4BA2-9F9A-8947ED55EB25}" type="presOf" srcId="{AC94364B-4D84-4BBA-BF21-020E65B24377}" destId="{2EE2FB36-C914-428A-AB30-776373F978FF}" srcOrd="0" destOrd="0" presId="urn:microsoft.com/office/officeart/2005/8/layout/vList2"/>
    <dgm:cxn modelId="{9B11BFFB-D40F-429C-9D86-C8E66EF44075}" srcId="{DA447372-0844-45C0-845F-BEDD62EF04ED}" destId="{2AA43226-4409-490F-BFDC-07F793141E6E}" srcOrd="12" destOrd="0" parTransId="{3BAE42E4-6CB4-4E78-A42D-8B7A170A9C22}" sibTransId="{E120FA68-0477-4D85-8CB5-5255D42EAC18}"/>
    <dgm:cxn modelId="{527337FE-09A4-47F6-A2B8-B3BB16BD61F9}" srcId="{DA447372-0844-45C0-845F-BEDD62EF04ED}" destId="{0B85D069-7AB8-40FE-B1E3-716360FE6D0B}" srcOrd="10" destOrd="0" parTransId="{3775F0EB-2BD8-4E08-AB60-BF0C6BE2F0AF}" sibTransId="{2A80AF0F-3B06-49E1-8817-6489D34C1E53}"/>
    <dgm:cxn modelId="{013E3CFE-FACE-4F8A-8E10-CD2CD62583EA}" type="presOf" srcId="{5AA3E955-BAC1-45AE-95F7-7D47C6EC5FDA}" destId="{D822E882-83D4-410E-B481-F9894290FEF2}" srcOrd="0" destOrd="0" presId="urn:microsoft.com/office/officeart/2005/8/layout/vList2"/>
    <dgm:cxn modelId="{189CDBC5-D4CA-4D8E-8D65-8C6304A86796}" type="presParOf" srcId="{CD5383B6-1A77-474B-B789-A48D8CDC640B}" destId="{D822E882-83D4-410E-B481-F9894290FEF2}" srcOrd="0" destOrd="0" presId="urn:microsoft.com/office/officeart/2005/8/layout/vList2"/>
    <dgm:cxn modelId="{B5CC83CC-567A-49BC-9467-463A16554328}" type="presParOf" srcId="{CD5383B6-1A77-474B-B789-A48D8CDC640B}" destId="{0324CCDD-6B14-4233-BC17-CD243F7533A5}" srcOrd="1" destOrd="0" presId="urn:microsoft.com/office/officeart/2005/8/layout/vList2"/>
    <dgm:cxn modelId="{DF96878A-24AC-45CB-9239-97EC8AB23885}" type="presParOf" srcId="{CD5383B6-1A77-474B-B789-A48D8CDC640B}" destId="{85935CEB-C22F-44D4-B7AD-F4B075AD99B1}" srcOrd="2" destOrd="0" presId="urn:microsoft.com/office/officeart/2005/8/layout/vList2"/>
    <dgm:cxn modelId="{F7BEA4A6-8503-469E-8380-31E5F18F8D46}" type="presParOf" srcId="{CD5383B6-1A77-474B-B789-A48D8CDC640B}" destId="{2C6E16EA-7BFA-4AD8-A7B8-CD97A96B65A9}" srcOrd="3" destOrd="0" presId="urn:microsoft.com/office/officeart/2005/8/layout/vList2"/>
    <dgm:cxn modelId="{09FE37E8-84A3-462F-B4F6-E1D6A1097A8D}" type="presParOf" srcId="{CD5383B6-1A77-474B-B789-A48D8CDC640B}" destId="{4F5C5413-D752-4D1A-A143-3A6FC1A0FF8D}" srcOrd="4" destOrd="0" presId="urn:microsoft.com/office/officeart/2005/8/layout/vList2"/>
    <dgm:cxn modelId="{86804B7C-FE0F-4A5A-B65D-05D99F4D40D6}" type="presParOf" srcId="{CD5383B6-1A77-474B-B789-A48D8CDC640B}" destId="{45E4DFF9-C357-4C7D-B6A0-35B0CED05B18}" srcOrd="5" destOrd="0" presId="urn:microsoft.com/office/officeart/2005/8/layout/vList2"/>
    <dgm:cxn modelId="{CA4D2F46-B423-49FF-9183-91285A9C6C00}" type="presParOf" srcId="{CD5383B6-1A77-474B-B789-A48D8CDC640B}" destId="{CE37AB37-8CD6-40A1-8880-EF3371FBC4C7}" srcOrd="6" destOrd="0" presId="urn:microsoft.com/office/officeart/2005/8/layout/vList2"/>
    <dgm:cxn modelId="{FE984553-C261-4E75-B61A-4BF783C0D14B}" type="presParOf" srcId="{CD5383B6-1A77-474B-B789-A48D8CDC640B}" destId="{FE648C7E-B095-4D1C-AB3B-A0A0975F628F}" srcOrd="7" destOrd="0" presId="urn:microsoft.com/office/officeart/2005/8/layout/vList2"/>
    <dgm:cxn modelId="{DA92268E-F798-48A1-AF91-DAAD496597AE}" type="presParOf" srcId="{CD5383B6-1A77-474B-B789-A48D8CDC640B}" destId="{7D21DF24-14FC-43F3-ABB0-1C4AE90AC83E}" srcOrd="8" destOrd="0" presId="urn:microsoft.com/office/officeart/2005/8/layout/vList2"/>
    <dgm:cxn modelId="{C5777C83-AD94-4609-ACA9-3D40DE10C545}" type="presParOf" srcId="{CD5383B6-1A77-474B-B789-A48D8CDC640B}" destId="{9BBF3FA3-7D5E-4877-ACE6-B272136B7AAE}" srcOrd="9" destOrd="0" presId="urn:microsoft.com/office/officeart/2005/8/layout/vList2"/>
    <dgm:cxn modelId="{B9249AEF-4BC7-4015-A2E3-BEDAE8D324DC}" type="presParOf" srcId="{CD5383B6-1A77-474B-B789-A48D8CDC640B}" destId="{ED14E119-2814-45DE-B2A9-1C60C74D71BC}" srcOrd="10" destOrd="0" presId="urn:microsoft.com/office/officeart/2005/8/layout/vList2"/>
    <dgm:cxn modelId="{729C7574-B85B-44C1-8068-3AEFD1CF3CFE}" type="presParOf" srcId="{CD5383B6-1A77-474B-B789-A48D8CDC640B}" destId="{E03202A7-FCBB-4624-89A8-708A73D32C60}" srcOrd="11" destOrd="0" presId="urn:microsoft.com/office/officeart/2005/8/layout/vList2"/>
    <dgm:cxn modelId="{03BC000D-84E0-42B1-AF02-B559E897336E}" type="presParOf" srcId="{CD5383B6-1A77-474B-B789-A48D8CDC640B}" destId="{1CAC0B2D-70FD-4919-8304-0E063EFBBF2E}" srcOrd="12" destOrd="0" presId="urn:microsoft.com/office/officeart/2005/8/layout/vList2"/>
    <dgm:cxn modelId="{0B01B977-AF4D-431D-B1C2-472F4F926B64}" type="presParOf" srcId="{CD5383B6-1A77-474B-B789-A48D8CDC640B}" destId="{0D0EB0EC-CE35-4DEE-8A63-B17D4EBC2214}" srcOrd="13" destOrd="0" presId="urn:microsoft.com/office/officeart/2005/8/layout/vList2"/>
    <dgm:cxn modelId="{9A6848B9-710F-4652-95D7-47689F72CAD6}" type="presParOf" srcId="{CD5383B6-1A77-474B-B789-A48D8CDC640B}" destId="{2EE2FB36-C914-428A-AB30-776373F978FF}" srcOrd="14" destOrd="0" presId="urn:microsoft.com/office/officeart/2005/8/layout/vList2"/>
    <dgm:cxn modelId="{709E676B-7D8F-435E-9B16-F57AFEEB4A77}" type="presParOf" srcId="{CD5383B6-1A77-474B-B789-A48D8CDC640B}" destId="{72AA05CB-41D7-4C64-9365-538709E95461}" srcOrd="15" destOrd="0" presId="urn:microsoft.com/office/officeart/2005/8/layout/vList2"/>
    <dgm:cxn modelId="{A8857DE2-7127-4C02-A74C-599916D3BF89}" type="presParOf" srcId="{CD5383B6-1A77-474B-B789-A48D8CDC640B}" destId="{9F73C75D-FF49-4B77-B1EB-DF303224B145}" srcOrd="16" destOrd="0" presId="urn:microsoft.com/office/officeart/2005/8/layout/vList2"/>
    <dgm:cxn modelId="{9856863A-27F8-4981-9A74-46FAE6F701DD}" type="presParOf" srcId="{CD5383B6-1A77-474B-B789-A48D8CDC640B}" destId="{FFB9F9A3-E7D4-4A4F-A266-20E7C2C57DB1}" srcOrd="17" destOrd="0" presId="urn:microsoft.com/office/officeart/2005/8/layout/vList2"/>
    <dgm:cxn modelId="{9D3586DC-A5DB-474B-9884-E050CE2161D6}" type="presParOf" srcId="{CD5383B6-1A77-474B-B789-A48D8CDC640B}" destId="{395FC2A3-B2F3-48FE-AA69-724629A23EA2}" srcOrd="18" destOrd="0" presId="urn:microsoft.com/office/officeart/2005/8/layout/vList2"/>
    <dgm:cxn modelId="{9D016771-3702-4567-B7F0-D51C5DFAACB6}" type="presParOf" srcId="{CD5383B6-1A77-474B-B789-A48D8CDC640B}" destId="{E5EB8A7F-F11B-498A-95AC-5346C87629F9}" srcOrd="19" destOrd="0" presId="urn:microsoft.com/office/officeart/2005/8/layout/vList2"/>
    <dgm:cxn modelId="{18DBF62A-EEDE-4896-B531-C52AAA81769B}" type="presParOf" srcId="{CD5383B6-1A77-474B-B789-A48D8CDC640B}" destId="{52C3FCDC-1326-4D99-964F-E9E52BE66987}" srcOrd="20" destOrd="0" presId="urn:microsoft.com/office/officeart/2005/8/layout/vList2"/>
    <dgm:cxn modelId="{E05139F2-AE33-413C-9D70-69B41BE6E252}" type="presParOf" srcId="{CD5383B6-1A77-474B-B789-A48D8CDC640B}" destId="{EE1F5B6C-96E7-4C31-B1DD-0C830B060AB6}" srcOrd="21" destOrd="0" presId="urn:microsoft.com/office/officeart/2005/8/layout/vList2"/>
    <dgm:cxn modelId="{18AA8DFF-1314-440D-9DD5-08BFF85552EE}" type="presParOf" srcId="{CD5383B6-1A77-474B-B789-A48D8CDC640B}" destId="{4442A56F-5E48-459F-87F8-E08E5E4521BA}" srcOrd="22" destOrd="0" presId="urn:microsoft.com/office/officeart/2005/8/layout/vList2"/>
    <dgm:cxn modelId="{CF217996-8997-4940-811E-07D127468030}" type="presParOf" srcId="{CD5383B6-1A77-474B-B789-A48D8CDC640B}" destId="{3FD9DFD1-9052-44B7-961A-5D2A2F21AA62}" srcOrd="23" destOrd="0" presId="urn:microsoft.com/office/officeart/2005/8/layout/vList2"/>
    <dgm:cxn modelId="{539893D8-2B57-46EE-A195-139855EF8C44}" type="presParOf" srcId="{CD5383B6-1A77-474B-B789-A48D8CDC640B}" destId="{FE3C3804-A32E-4B01-B907-D4CCF07283A8}" srcOrd="24" destOrd="0" presId="urn:microsoft.com/office/officeart/2005/8/layout/vList2"/>
    <dgm:cxn modelId="{275DBBEE-ACFF-4024-B4B2-34971FEE95F8}" type="presParOf" srcId="{CD5383B6-1A77-474B-B789-A48D8CDC640B}" destId="{33FF580C-5EE3-4ED4-B8A9-E726031BDF2D}" srcOrd="25" destOrd="0" presId="urn:microsoft.com/office/officeart/2005/8/layout/vList2"/>
    <dgm:cxn modelId="{BD2ECAF0-CCE2-4DBE-A2E8-9161B1B6B871}" type="presParOf" srcId="{CD5383B6-1A77-474B-B789-A48D8CDC640B}" destId="{41E46797-173F-4FFE-9E5A-440FB3E7D2F2}" srcOrd="26" destOrd="0" presId="urn:microsoft.com/office/officeart/2005/8/layout/vList2"/>
    <dgm:cxn modelId="{B17C7B76-3F95-4D15-A516-14E7C4688454}" type="presParOf" srcId="{CD5383B6-1A77-474B-B789-A48D8CDC640B}" destId="{3F9C60E0-830F-4DEF-A196-472A231F80DA}" srcOrd="27" destOrd="0" presId="urn:microsoft.com/office/officeart/2005/8/layout/vList2"/>
    <dgm:cxn modelId="{DBD0CEAF-E5F7-4113-B632-390F1A66E688}" type="presParOf" srcId="{CD5383B6-1A77-474B-B789-A48D8CDC640B}" destId="{C9FDE14C-E78E-49EC-BBD8-CC85A0FB2FA9}" srcOrd="28" destOrd="0" presId="urn:microsoft.com/office/officeart/2005/8/layout/vList2"/>
    <dgm:cxn modelId="{8748476F-F53C-4705-A7A1-F61A84A14E27}" type="presParOf" srcId="{CD5383B6-1A77-474B-B789-A48D8CDC640B}" destId="{6128A9B2-5066-4486-B6FF-2D316F913E7C}" srcOrd="29" destOrd="0" presId="urn:microsoft.com/office/officeart/2005/8/layout/vList2"/>
    <dgm:cxn modelId="{F1C03EF7-9FB2-47F9-ADDD-58D9DE30239F}" type="presParOf" srcId="{CD5383B6-1A77-474B-B789-A48D8CDC640B}" destId="{4A37E66E-3074-452B-9775-1FCA634EDF85}" srcOrd="30" destOrd="0" presId="urn:microsoft.com/office/officeart/2005/8/layout/vList2"/>
    <dgm:cxn modelId="{8CD7B301-57BC-487D-A660-35B458CB6145}" type="presParOf" srcId="{CD5383B6-1A77-474B-B789-A48D8CDC640B}" destId="{7F06EB7A-1F1F-4E65-B8DC-2612826BD0B2}" srcOrd="31" destOrd="0" presId="urn:microsoft.com/office/officeart/2005/8/layout/vList2"/>
    <dgm:cxn modelId="{9C7A5349-3B23-4DA9-BE10-6A1685E55171}" type="presParOf" srcId="{CD5383B6-1A77-474B-B789-A48D8CDC640B}" destId="{EF1A0E9D-68C3-4625-9E18-ADAA3EF34E3C}" srcOrd="3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2F7C8-E000-4E2D-A8E4-E02B8F930DA8}">
      <dsp:nvSpPr>
        <dsp:cNvPr id="0" name=""/>
        <dsp:cNvSpPr/>
      </dsp:nvSpPr>
      <dsp:spPr>
        <a:xfrm>
          <a:off x="0" y="63139"/>
          <a:ext cx="10459615" cy="517140"/>
        </a:xfrm>
        <a:prstGeom prst="roundRect">
          <a:avLst/>
        </a:prstGeom>
        <a:gradFill rotWithShape="0">
          <a:gsLst>
            <a:gs pos="0">
              <a:schemeClr val="accent2">
                <a:alpha val="90000"/>
                <a:hueOff val="0"/>
                <a:satOff val="0"/>
                <a:lumOff val="0"/>
                <a:alphaOff val="0"/>
                <a:lumMod val="110000"/>
                <a:satMod val="105000"/>
                <a:tint val="67000"/>
              </a:schemeClr>
            </a:gs>
            <a:gs pos="50000">
              <a:schemeClr val="accent2">
                <a:alpha val="90000"/>
                <a:hueOff val="0"/>
                <a:satOff val="0"/>
                <a:lumOff val="0"/>
                <a:alphaOff val="0"/>
                <a:lumMod val="105000"/>
                <a:satMod val="103000"/>
                <a:tint val="73000"/>
              </a:schemeClr>
            </a:gs>
            <a:gs pos="100000">
              <a:schemeClr val="accent2">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Top-Rated Restaurants for Investment</a:t>
          </a:r>
          <a:r>
            <a:rPr lang="en-US" sz="1300" kern="1200" dirty="0"/>
            <a:t>: We highlight restaurants with high ratings that are not part of large chains, providing potential investment opportunities in unique establishments.</a:t>
          </a:r>
          <a:endParaRPr lang="en-IN" sz="1300" kern="1200" dirty="0"/>
        </a:p>
      </dsp:txBody>
      <dsp:txXfrm>
        <a:off x="25245" y="88384"/>
        <a:ext cx="10409125" cy="466650"/>
      </dsp:txXfrm>
    </dsp:sp>
    <dsp:sp modelId="{3C65F61D-1CA6-4409-B5F8-2AFA0ABC336F}">
      <dsp:nvSpPr>
        <dsp:cNvPr id="0" name=""/>
        <dsp:cNvSpPr/>
      </dsp:nvSpPr>
      <dsp:spPr>
        <a:xfrm>
          <a:off x="0" y="617719"/>
          <a:ext cx="10459615" cy="517140"/>
        </a:xfrm>
        <a:prstGeom prst="roundRect">
          <a:avLst/>
        </a:prstGeom>
        <a:gradFill rotWithShape="0">
          <a:gsLst>
            <a:gs pos="0">
              <a:schemeClr val="accent2">
                <a:alpha val="90000"/>
                <a:hueOff val="0"/>
                <a:satOff val="0"/>
                <a:lumOff val="0"/>
                <a:alphaOff val="-8000"/>
                <a:lumMod val="110000"/>
                <a:satMod val="105000"/>
                <a:tint val="67000"/>
              </a:schemeClr>
            </a:gs>
            <a:gs pos="50000">
              <a:schemeClr val="accent2">
                <a:alpha val="90000"/>
                <a:hueOff val="0"/>
                <a:satOff val="0"/>
                <a:lumOff val="0"/>
                <a:alphaOff val="-8000"/>
                <a:lumMod val="105000"/>
                <a:satMod val="103000"/>
                <a:tint val="73000"/>
              </a:schemeClr>
            </a:gs>
            <a:gs pos="100000">
              <a:schemeClr val="accent2">
                <a:alpha val="90000"/>
                <a:hueOff val="0"/>
                <a:satOff val="0"/>
                <a:lumOff val="0"/>
                <a:alphaOff val="-8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Average Ratings by City</a:t>
          </a:r>
          <a:r>
            <a:rPr lang="en-US" sz="1300" kern="1200"/>
            <a:t>: This section identifies cities where restaurants have the highest average ratings, helping investors target the safest cities for investment.</a:t>
          </a:r>
          <a:endParaRPr lang="en-IN" sz="1300" kern="1200"/>
        </a:p>
      </dsp:txBody>
      <dsp:txXfrm>
        <a:off x="25245" y="642964"/>
        <a:ext cx="10409125" cy="466650"/>
      </dsp:txXfrm>
    </dsp:sp>
    <dsp:sp modelId="{908925C8-503D-4E54-A1E3-56BB7D2A4487}">
      <dsp:nvSpPr>
        <dsp:cNvPr id="0" name=""/>
        <dsp:cNvSpPr/>
      </dsp:nvSpPr>
      <dsp:spPr>
        <a:xfrm>
          <a:off x="0" y="1172299"/>
          <a:ext cx="10459615" cy="517140"/>
        </a:xfrm>
        <a:prstGeom prst="roundRect">
          <a:avLst/>
        </a:prstGeom>
        <a:gradFill rotWithShape="0">
          <a:gsLst>
            <a:gs pos="0">
              <a:schemeClr val="accent2">
                <a:alpha val="90000"/>
                <a:hueOff val="0"/>
                <a:satOff val="0"/>
                <a:lumOff val="0"/>
                <a:alphaOff val="-16000"/>
                <a:lumMod val="110000"/>
                <a:satMod val="105000"/>
                <a:tint val="67000"/>
              </a:schemeClr>
            </a:gs>
            <a:gs pos="50000">
              <a:schemeClr val="accent2">
                <a:alpha val="90000"/>
                <a:hueOff val="0"/>
                <a:satOff val="0"/>
                <a:lumOff val="0"/>
                <a:alphaOff val="-16000"/>
                <a:lumMod val="105000"/>
                <a:satMod val="103000"/>
                <a:tint val="73000"/>
              </a:schemeClr>
            </a:gs>
            <a:gs pos="100000">
              <a:schemeClr val="accent2">
                <a:alpha val="90000"/>
                <a:hueOff val="0"/>
                <a:satOff val="0"/>
                <a:lumOff val="0"/>
                <a:alphaOff val="-16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Top Fast Food Joints</a:t>
          </a:r>
          <a:r>
            <a:rPr lang="en-US" sz="1300" kern="1200"/>
            <a:t>: We explore fast food chains that strike a balance between high ratings and a substantial number of outlets, offering insights into popular and successful brands.</a:t>
          </a:r>
          <a:endParaRPr lang="en-IN" sz="1300" kern="1200"/>
        </a:p>
      </dsp:txBody>
      <dsp:txXfrm>
        <a:off x="25245" y="1197544"/>
        <a:ext cx="10409125" cy="466650"/>
      </dsp:txXfrm>
    </dsp:sp>
    <dsp:sp modelId="{5CC2AF78-6346-478B-A518-6016657FA0C9}">
      <dsp:nvSpPr>
        <dsp:cNvPr id="0" name=""/>
        <dsp:cNvSpPr/>
      </dsp:nvSpPr>
      <dsp:spPr>
        <a:xfrm>
          <a:off x="0" y="1726880"/>
          <a:ext cx="10459615" cy="517140"/>
        </a:xfrm>
        <a:prstGeom prst="roundRect">
          <a:avLst/>
        </a:prstGeom>
        <a:gradFill rotWithShape="0">
          <a:gsLst>
            <a:gs pos="0">
              <a:schemeClr val="accent2">
                <a:alpha val="90000"/>
                <a:hueOff val="0"/>
                <a:satOff val="0"/>
                <a:lumOff val="0"/>
                <a:alphaOff val="-24000"/>
                <a:lumMod val="110000"/>
                <a:satMod val="105000"/>
                <a:tint val="67000"/>
              </a:schemeClr>
            </a:gs>
            <a:gs pos="50000">
              <a:schemeClr val="accent2">
                <a:alpha val="90000"/>
                <a:hueOff val="0"/>
                <a:satOff val="0"/>
                <a:lumOff val="0"/>
                <a:alphaOff val="-24000"/>
                <a:lumMod val="105000"/>
                <a:satMod val="103000"/>
                <a:tint val="73000"/>
              </a:schemeClr>
            </a:gs>
            <a:gs pos="100000">
              <a:schemeClr val="accent2">
                <a:alpha val="90000"/>
                <a:hueOff val="0"/>
                <a:satOff val="0"/>
                <a:lumOff val="0"/>
                <a:alphaOff val="-24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Cost vs. Rating Analysis</a:t>
          </a:r>
          <a:r>
            <a:rPr lang="en-US" sz="1300" kern="1200"/>
            <a:t>: This analysis determines the best cost for two people that balances restaurant count and average rating, guiding pricing strategies.</a:t>
          </a:r>
          <a:endParaRPr lang="en-IN" sz="1300" kern="1200"/>
        </a:p>
      </dsp:txBody>
      <dsp:txXfrm>
        <a:off x="25245" y="1752125"/>
        <a:ext cx="10409125" cy="466650"/>
      </dsp:txXfrm>
    </dsp:sp>
    <dsp:sp modelId="{86168B10-97DF-48BD-948C-452056972AC2}">
      <dsp:nvSpPr>
        <dsp:cNvPr id="0" name=""/>
        <dsp:cNvSpPr/>
      </dsp:nvSpPr>
      <dsp:spPr>
        <a:xfrm>
          <a:off x="0" y="2281460"/>
          <a:ext cx="10459615" cy="517140"/>
        </a:xfrm>
        <a:prstGeom prst="roundRect">
          <a:avLst/>
        </a:prstGeom>
        <a:gradFill rotWithShape="0">
          <a:gsLst>
            <a:gs pos="0">
              <a:schemeClr val="accent2">
                <a:alpha val="90000"/>
                <a:hueOff val="0"/>
                <a:satOff val="0"/>
                <a:lumOff val="0"/>
                <a:alphaOff val="-32000"/>
                <a:lumMod val="110000"/>
                <a:satMod val="105000"/>
                <a:tint val="67000"/>
              </a:schemeClr>
            </a:gs>
            <a:gs pos="50000">
              <a:schemeClr val="accent2">
                <a:alpha val="90000"/>
                <a:hueOff val="0"/>
                <a:satOff val="0"/>
                <a:lumOff val="0"/>
                <a:alphaOff val="-32000"/>
                <a:lumMod val="105000"/>
                <a:satMod val="103000"/>
                <a:tint val="73000"/>
              </a:schemeClr>
            </a:gs>
            <a:gs pos="100000">
              <a:schemeClr val="accent2">
                <a:alpha val="90000"/>
                <a:hueOff val="0"/>
                <a:satOff val="0"/>
                <a:lumOff val="0"/>
                <a:alphaOff val="-32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Opportunity for Improvement</a:t>
          </a:r>
          <a:r>
            <a:rPr lang="en-US" sz="1300" kern="1200"/>
            <a:t>: We identify restaurants with lower ratings, presenting opportunities for improvement and potential turnaround investments.</a:t>
          </a:r>
          <a:endParaRPr lang="en-IN" sz="1300" kern="1200"/>
        </a:p>
      </dsp:txBody>
      <dsp:txXfrm>
        <a:off x="25245" y="2306705"/>
        <a:ext cx="10409125" cy="466650"/>
      </dsp:txXfrm>
    </dsp:sp>
    <dsp:sp modelId="{B7D55647-BD86-47F1-99F7-9790AC4FD1E7}">
      <dsp:nvSpPr>
        <dsp:cNvPr id="0" name=""/>
        <dsp:cNvSpPr/>
      </dsp:nvSpPr>
      <dsp:spPr>
        <a:xfrm>
          <a:off x="0" y="2836040"/>
          <a:ext cx="10459615" cy="517140"/>
        </a:xfrm>
        <a:prstGeom prst="roundRect">
          <a:avLst/>
        </a:prstGeom>
        <a:gradFill rotWithShape="0">
          <a:gsLst>
            <a:gs pos="0">
              <a:schemeClr val="accent2">
                <a:alpha val="90000"/>
                <a:hueOff val="0"/>
                <a:satOff val="0"/>
                <a:lumOff val="0"/>
                <a:alphaOff val="-40000"/>
                <a:lumMod val="110000"/>
                <a:satMod val="105000"/>
                <a:tint val="67000"/>
              </a:schemeClr>
            </a:gs>
            <a:gs pos="50000">
              <a:schemeClr val="accent2">
                <a:alpha val="90000"/>
                <a:hueOff val="0"/>
                <a:satOff val="0"/>
                <a:lumOff val="0"/>
                <a:alphaOff val="-40000"/>
                <a:lumMod val="105000"/>
                <a:satMod val="103000"/>
                <a:tint val="73000"/>
              </a:schemeClr>
            </a:gs>
            <a:gs pos="100000">
              <a:schemeClr val="accent2">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Popular Cuisines by City</a:t>
          </a:r>
          <a:r>
            <a:rPr lang="en-US" sz="1300" kern="1200"/>
            <a:t>: Understanding the top-ranked cuisines in various cities helps in tailoring restaurant offerings to local preferences.</a:t>
          </a:r>
          <a:endParaRPr lang="en-IN" sz="1300" kern="1200"/>
        </a:p>
      </dsp:txBody>
      <dsp:txXfrm>
        <a:off x="25245" y="2861285"/>
        <a:ext cx="10409125" cy="466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BF60-6965-48D1-A4A8-F5360B57095B}">
      <dsp:nvSpPr>
        <dsp:cNvPr id="0" name=""/>
        <dsp:cNvSpPr/>
      </dsp:nvSpPr>
      <dsp:spPr>
        <a:xfrm>
          <a:off x="0" y="7622"/>
          <a:ext cx="11300927" cy="692640"/>
        </a:xfrm>
        <a:prstGeom prst="roundRect">
          <a:avLst/>
        </a:prstGeom>
        <a:gradFill rotWithShape="0">
          <a:gsLst>
            <a:gs pos="0">
              <a:schemeClr val="accent2">
                <a:alpha val="90000"/>
                <a:hueOff val="0"/>
                <a:satOff val="0"/>
                <a:lumOff val="0"/>
                <a:alphaOff val="0"/>
                <a:lumMod val="110000"/>
                <a:satMod val="105000"/>
                <a:tint val="67000"/>
              </a:schemeClr>
            </a:gs>
            <a:gs pos="50000">
              <a:schemeClr val="accent2">
                <a:alpha val="90000"/>
                <a:hueOff val="0"/>
                <a:satOff val="0"/>
                <a:lumOff val="0"/>
                <a:alphaOff val="0"/>
                <a:lumMod val="105000"/>
                <a:satMod val="103000"/>
                <a:tint val="73000"/>
              </a:schemeClr>
            </a:gs>
            <a:gs pos="100000">
              <a:schemeClr val="accent2">
                <a:alpha val="90000"/>
                <a:hueOff val="0"/>
                <a:satOff val="0"/>
                <a:lumOff val="0"/>
                <a:alphaOff val="0"/>
                <a:lumMod val="105000"/>
                <a:satMod val="109000"/>
                <a:tint val="81000"/>
              </a:schemeClr>
            </a:gs>
          </a:gsLst>
          <a:lin ang="5400000" scaled="0"/>
        </a:gradFill>
        <a:ln>
          <a:noFill/>
        </a:ln>
        <a:effectLst/>
        <a:scene3d>
          <a:camera prst="orthographicFront">
            <a:rot lat="0" lon="0" rev="0"/>
          </a:camera>
          <a:lightRig rig="glow" dir="t">
            <a:rot lat="0" lon="0" rev="14100000"/>
          </a:lightRig>
        </a:scene3d>
        <a:sp3d prstMaterial="softEdge">
          <a:bevelT w="127000" prst="artDeco"/>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eaLnBrk="1" latinLnBrk="0" hangingPunct="1">
            <a:lnSpc>
              <a:spcPct val="90000"/>
            </a:lnSpc>
            <a:spcBef>
              <a:spcPct val="0"/>
            </a:spcBef>
            <a:spcAft>
              <a:spcPct val="35000"/>
            </a:spcAft>
            <a:buNone/>
          </a:pPr>
          <a:r>
            <a:rPr lang="en-US" sz="1700" kern="1200" dirty="0">
              <a:ln w="0"/>
              <a:solidFill>
                <a:schemeClr val="tx1"/>
              </a:solidFill>
              <a:effectLst>
                <a:outerShdw blurRad="38100" dist="19050" dir="2700000" algn="tl" rotWithShape="0">
                  <a:schemeClr val="dk1">
                    <a:alpha val="40000"/>
                  </a:schemeClr>
                </a:outerShdw>
              </a:effectLst>
              <a:latin typeface="Calibri" panose="020F0502020204030204"/>
              <a:ea typeface="+mn-ea"/>
              <a:cs typeface="+mn-cs"/>
            </a:rPr>
            <a:t>- Cities with higher average ratings, such as Gurgaon, are generally safer investments. For example, Gurgaon has an average rating of 3.9, suggesting a stable and profitable market for expansion.</a:t>
          </a:r>
          <a:endParaRPr lang="en-IN" sz="1700" kern="1200" dirty="0">
            <a:ln w="0"/>
            <a:solidFill>
              <a:schemeClr val="tx1"/>
            </a:solidFill>
            <a:effectLst>
              <a:outerShdw blurRad="38100" dist="19050" dir="2700000" algn="tl" rotWithShape="0">
                <a:schemeClr val="dk1">
                  <a:alpha val="40000"/>
                </a:schemeClr>
              </a:outerShdw>
            </a:effectLst>
            <a:latin typeface="Calibri" panose="020F0502020204030204"/>
            <a:ea typeface="+mn-ea"/>
            <a:cs typeface="+mn-cs"/>
          </a:endParaRPr>
        </a:p>
      </dsp:txBody>
      <dsp:txXfrm>
        <a:off x="33812" y="41434"/>
        <a:ext cx="11233303" cy="625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2E882-83D4-410E-B481-F9894290FEF2}">
      <dsp:nvSpPr>
        <dsp:cNvPr id="0" name=""/>
        <dsp:cNvSpPr/>
      </dsp:nvSpPr>
      <dsp:spPr>
        <a:xfrm>
          <a:off x="0" y="1321"/>
          <a:ext cx="9253800" cy="288443"/>
        </a:xfrm>
        <a:prstGeom prst="roundRect">
          <a:avLst/>
        </a:prstGeom>
        <a:gradFill rotWithShape="0">
          <a:gsLst>
            <a:gs pos="0">
              <a:schemeClr val="accent2">
                <a:alpha val="90000"/>
                <a:hueOff val="0"/>
                <a:satOff val="0"/>
                <a:lumOff val="0"/>
                <a:alphaOff val="0"/>
                <a:lumMod val="110000"/>
                <a:satMod val="105000"/>
                <a:tint val="67000"/>
              </a:schemeClr>
            </a:gs>
            <a:gs pos="50000">
              <a:schemeClr val="accent2">
                <a:alpha val="90000"/>
                <a:hueOff val="0"/>
                <a:satOff val="0"/>
                <a:lumOff val="0"/>
                <a:alphaOff val="0"/>
                <a:lumMod val="105000"/>
                <a:satMod val="103000"/>
                <a:tint val="73000"/>
              </a:schemeClr>
            </a:gs>
            <a:gs pos="100000">
              <a:schemeClr val="accent2">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Promotions: </a:t>
          </a:r>
          <a:r>
            <a:rPr lang="en-US" sz="1600" kern="1200"/>
            <a:t>Launch targeted promotions in high-rating cities to attract more customers.</a:t>
          </a:r>
          <a:endParaRPr lang="en-IN" sz="1600" kern="1200"/>
        </a:p>
      </dsp:txBody>
      <dsp:txXfrm>
        <a:off x="14081" y="15402"/>
        <a:ext cx="9225638" cy="260281"/>
      </dsp:txXfrm>
    </dsp:sp>
    <dsp:sp modelId="{85935CEB-C22F-44D4-B7AD-F4B075AD99B1}">
      <dsp:nvSpPr>
        <dsp:cNvPr id="0" name=""/>
        <dsp:cNvSpPr/>
      </dsp:nvSpPr>
      <dsp:spPr>
        <a:xfrm>
          <a:off x="0" y="300522"/>
          <a:ext cx="9253800" cy="288443"/>
        </a:xfrm>
        <a:prstGeom prst="roundRect">
          <a:avLst/>
        </a:prstGeom>
        <a:gradFill rotWithShape="0">
          <a:gsLst>
            <a:gs pos="0">
              <a:schemeClr val="accent2">
                <a:alpha val="90000"/>
                <a:hueOff val="0"/>
                <a:satOff val="0"/>
                <a:lumOff val="0"/>
                <a:alphaOff val="-2500"/>
                <a:lumMod val="110000"/>
                <a:satMod val="105000"/>
                <a:tint val="67000"/>
              </a:schemeClr>
            </a:gs>
            <a:gs pos="50000">
              <a:schemeClr val="accent2">
                <a:alpha val="90000"/>
                <a:hueOff val="0"/>
                <a:satOff val="0"/>
                <a:lumOff val="0"/>
                <a:alphaOff val="-2500"/>
                <a:lumMod val="105000"/>
                <a:satMod val="103000"/>
                <a:tint val="73000"/>
              </a:schemeClr>
            </a:gs>
            <a:gs pos="100000">
              <a:schemeClr val="accent2">
                <a:alpha val="90000"/>
                <a:hueOff val="0"/>
                <a:satOff val="0"/>
                <a:lumOff val="0"/>
                <a:alphaOff val="-2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Quality Maintenance:</a:t>
          </a:r>
          <a:r>
            <a:rPr lang="en-US" sz="1600" kern="1200"/>
            <a:t> Ensure consistent quality to sustain high ratings and customer satisfaction.</a:t>
          </a:r>
          <a:endParaRPr lang="en-IN" sz="1600" kern="1200"/>
        </a:p>
      </dsp:txBody>
      <dsp:txXfrm>
        <a:off x="14081" y="314603"/>
        <a:ext cx="9225638" cy="260281"/>
      </dsp:txXfrm>
    </dsp:sp>
    <dsp:sp modelId="{4F5C5413-D752-4D1A-A143-3A6FC1A0FF8D}">
      <dsp:nvSpPr>
        <dsp:cNvPr id="0" name=""/>
        <dsp:cNvSpPr/>
      </dsp:nvSpPr>
      <dsp:spPr>
        <a:xfrm>
          <a:off x="0" y="599724"/>
          <a:ext cx="9253800" cy="288443"/>
        </a:xfrm>
        <a:prstGeom prst="roundRect">
          <a:avLst/>
        </a:prstGeom>
        <a:gradFill rotWithShape="0">
          <a:gsLst>
            <a:gs pos="0">
              <a:schemeClr val="accent2">
                <a:alpha val="90000"/>
                <a:hueOff val="0"/>
                <a:satOff val="0"/>
                <a:lumOff val="0"/>
                <a:alphaOff val="-5000"/>
                <a:lumMod val="110000"/>
                <a:satMod val="105000"/>
                <a:tint val="67000"/>
              </a:schemeClr>
            </a:gs>
            <a:gs pos="50000">
              <a:schemeClr val="accent2">
                <a:alpha val="90000"/>
                <a:hueOff val="0"/>
                <a:satOff val="0"/>
                <a:lumOff val="0"/>
                <a:alphaOff val="-5000"/>
                <a:lumMod val="105000"/>
                <a:satMod val="103000"/>
                <a:tint val="73000"/>
              </a:schemeClr>
            </a:gs>
            <a:gs pos="100000">
              <a:schemeClr val="accent2">
                <a:alpha val="90000"/>
                <a:hueOff val="0"/>
                <a:satOff val="0"/>
                <a:lumOff val="0"/>
                <a:alphaOff val="-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Franchise Expansion: </a:t>
          </a:r>
          <a:r>
            <a:rPr lang="en-US" sz="1600" kern="1200"/>
            <a:t>Consider franchising successful high-rated fast food joints.</a:t>
          </a:r>
          <a:endParaRPr lang="en-IN" sz="1600" kern="1200"/>
        </a:p>
      </dsp:txBody>
      <dsp:txXfrm>
        <a:off x="14081" y="613805"/>
        <a:ext cx="9225638" cy="260281"/>
      </dsp:txXfrm>
    </dsp:sp>
    <dsp:sp modelId="{CE37AB37-8CD6-40A1-8880-EF3371FBC4C7}">
      <dsp:nvSpPr>
        <dsp:cNvPr id="0" name=""/>
        <dsp:cNvSpPr/>
      </dsp:nvSpPr>
      <dsp:spPr>
        <a:xfrm>
          <a:off x="0" y="898926"/>
          <a:ext cx="9253800" cy="288443"/>
        </a:xfrm>
        <a:prstGeom prst="roundRect">
          <a:avLst/>
        </a:prstGeom>
        <a:gradFill rotWithShape="0">
          <a:gsLst>
            <a:gs pos="0">
              <a:schemeClr val="accent2">
                <a:alpha val="90000"/>
                <a:hueOff val="0"/>
                <a:satOff val="0"/>
                <a:lumOff val="0"/>
                <a:alphaOff val="-7500"/>
                <a:lumMod val="110000"/>
                <a:satMod val="105000"/>
                <a:tint val="67000"/>
              </a:schemeClr>
            </a:gs>
            <a:gs pos="50000">
              <a:schemeClr val="accent2">
                <a:alpha val="90000"/>
                <a:hueOff val="0"/>
                <a:satOff val="0"/>
                <a:lumOff val="0"/>
                <a:alphaOff val="-7500"/>
                <a:lumMod val="105000"/>
                <a:satMod val="103000"/>
                <a:tint val="73000"/>
              </a:schemeClr>
            </a:gs>
            <a:gs pos="100000">
              <a:schemeClr val="accent2">
                <a:alpha val="90000"/>
                <a:hueOff val="0"/>
                <a:satOff val="0"/>
                <a:lumOff val="0"/>
                <a:alphaOff val="-7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Operational Efficiency: </a:t>
          </a:r>
          <a:r>
            <a:rPr lang="en-US" sz="1600" kern="1200"/>
            <a:t>Streamline processes to maintain high ratings across all outlets.</a:t>
          </a:r>
          <a:endParaRPr lang="en-IN" sz="1600" kern="1200"/>
        </a:p>
      </dsp:txBody>
      <dsp:txXfrm>
        <a:off x="14081" y="913007"/>
        <a:ext cx="9225638" cy="260281"/>
      </dsp:txXfrm>
    </dsp:sp>
    <dsp:sp modelId="{7D21DF24-14FC-43F3-ABB0-1C4AE90AC83E}">
      <dsp:nvSpPr>
        <dsp:cNvPr id="0" name=""/>
        <dsp:cNvSpPr/>
      </dsp:nvSpPr>
      <dsp:spPr>
        <a:xfrm>
          <a:off x="0" y="1198127"/>
          <a:ext cx="9253800" cy="288443"/>
        </a:xfrm>
        <a:prstGeom prst="roundRect">
          <a:avLst/>
        </a:prstGeom>
        <a:gradFill rotWithShape="0">
          <a:gsLst>
            <a:gs pos="0">
              <a:schemeClr val="accent2">
                <a:alpha val="90000"/>
                <a:hueOff val="0"/>
                <a:satOff val="0"/>
                <a:lumOff val="0"/>
                <a:alphaOff val="-10000"/>
                <a:lumMod val="110000"/>
                <a:satMod val="105000"/>
                <a:tint val="67000"/>
              </a:schemeClr>
            </a:gs>
            <a:gs pos="50000">
              <a:schemeClr val="accent2">
                <a:alpha val="90000"/>
                <a:hueOff val="0"/>
                <a:satOff val="0"/>
                <a:lumOff val="0"/>
                <a:alphaOff val="-10000"/>
                <a:lumMod val="105000"/>
                <a:satMod val="103000"/>
                <a:tint val="73000"/>
              </a:schemeClr>
            </a:gs>
            <a:gs pos="100000">
              <a:schemeClr val="accent2">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Market Expansion: </a:t>
          </a:r>
          <a:r>
            <a:rPr lang="en-US" sz="1600" kern="1200"/>
            <a:t>Explore opportunities for expanding high-rated restaurants.</a:t>
          </a:r>
          <a:endParaRPr lang="en-IN" sz="1600" kern="1200"/>
        </a:p>
      </dsp:txBody>
      <dsp:txXfrm>
        <a:off x="14081" y="1212208"/>
        <a:ext cx="9225638" cy="260281"/>
      </dsp:txXfrm>
    </dsp:sp>
    <dsp:sp modelId="{ED14E119-2814-45DE-B2A9-1C60C74D71BC}">
      <dsp:nvSpPr>
        <dsp:cNvPr id="0" name=""/>
        <dsp:cNvSpPr/>
      </dsp:nvSpPr>
      <dsp:spPr>
        <a:xfrm>
          <a:off x="0" y="1497329"/>
          <a:ext cx="9253800" cy="288443"/>
        </a:xfrm>
        <a:prstGeom prst="roundRect">
          <a:avLst/>
        </a:prstGeom>
        <a:gradFill rotWithShape="0">
          <a:gsLst>
            <a:gs pos="0">
              <a:schemeClr val="accent2">
                <a:alpha val="90000"/>
                <a:hueOff val="0"/>
                <a:satOff val="0"/>
                <a:lumOff val="0"/>
                <a:alphaOff val="-12500"/>
                <a:lumMod val="110000"/>
                <a:satMod val="105000"/>
                <a:tint val="67000"/>
              </a:schemeClr>
            </a:gs>
            <a:gs pos="50000">
              <a:schemeClr val="accent2">
                <a:alpha val="90000"/>
                <a:hueOff val="0"/>
                <a:satOff val="0"/>
                <a:lumOff val="0"/>
                <a:alphaOff val="-12500"/>
                <a:lumMod val="105000"/>
                <a:satMod val="103000"/>
                <a:tint val="73000"/>
              </a:schemeClr>
            </a:gs>
            <a:gs pos="100000">
              <a:schemeClr val="accent2">
                <a:alpha val="90000"/>
                <a:hueOff val="0"/>
                <a:satOff val="0"/>
                <a:lumOff val="0"/>
                <a:alphaOff val="-12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Personalized Services: </a:t>
          </a:r>
          <a:r>
            <a:rPr lang="en-US" sz="1600" kern="1200"/>
            <a:t>Enhance customer experiences to leverage high ratings.</a:t>
          </a:r>
          <a:endParaRPr lang="en-IN" sz="1600" kern="1200"/>
        </a:p>
      </dsp:txBody>
      <dsp:txXfrm>
        <a:off x="14081" y="1511410"/>
        <a:ext cx="9225638" cy="260281"/>
      </dsp:txXfrm>
    </dsp:sp>
    <dsp:sp modelId="{1CAC0B2D-70FD-4919-8304-0E063EFBBF2E}">
      <dsp:nvSpPr>
        <dsp:cNvPr id="0" name=""/>
        <dsp:cNvSpPr/>
      </dsp:nvSpPr>
      <dsp:spPr>
        <a:xfrm>
          <a:off x="0" y="1796531"/>
          <a:ext cx="9253800" cy="288443"/>
        </a:xfrm>
        <a:prstGeom prst="roundRect">
          <a:avLst/>
        </a:prstGeom>
        <a:gradFill rotWithShape="0">
          <a:gsLst>
            <a:gs pos="0">
              <a:schemeClr val="accent2">
                <a:alpha val="90000"/>
                <a:hueOff val="0"/>
                <a:satOff val="0"/>
                <a:lumOff val="0"/>
                <a:alphaOff val="-15000"/>
                <a:lumMod val="110000"/>
                <a:satMod val="105000"/>
                <a:tint val="67000"/>
              </a:schemeClr>
            </a:gs>
            <a:gs pos="50000">
              <a:schemeClr val="accent2">
                <a:alpha val="90000"/>
                <a:hueOff val="0"/>
                <a:satOff val="0"/>
                <a:lumOff val="0"/>
                <a:alphaOff val="-15000"/>
                <a:lumMod val="105000"/>
                <a:satMod val="103000"/>
                <a:tint val="73000"/>
              </a:schemeClr>
            </a:gs>
            <a:gs pos="100000">
              <a:schemeClr val="accent2">
                <a:alpha val="90000"/>
                <a:hueOff val="0"/>
                <a:satOff val="0"/>
                <a:lumOff val="0"/>
                <a:alphaOff val="-1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Encourage Reviews: </a:t>
          </a:r>
          <a:r>
            <a:rPr lang="en-US" sz="1600" kern="1200"/>
            <a:t>Motivate customers to leave reviews and upload photos for better visibility.</a:t>
          </a:r>
          <a:endParaRPr lang="en-IN" sz="1600" kern="1200"/>
        </a:p>
      </dsp:txBody>
      <dsp:txXfrm>
        <a:off x="14081" y="1810612"/>
        <a:ext cx="9225638" cy="260281"/>
      </dsp:txXfrm>
    </dsp:sp>
    <dsp:sp modelId="{2EE2FB36-C914-428A-AB30-776373F978FF}">
      <dsp:nvSpPr>
        <dsp:cNvPr id="0" name=""/>
        <dsp:cNvSpPr/>
      </dsp:nvSpPr>
      <dsp:spPr>
        <a:xfrm>
          <a:off x="0" y="2095732"/>
          <a:ext cx="9253800" cy="288443"/>
        </a:xfrm>
        <a:prstGeom prst="roundRect">
          <a:avLst/>
        </a:prstGeom>
        <a:gradFill rotWithShape="0">
          <a:gsLst>
            <a:gs pos="0">
              <a:schemeClr val="accent2">
                <a:alpha val="90000"/>
                <a:hueOff val="0"/>
                <a:satOff val="0"/>
                <a:lumOff val="0"/>
                <a:alphaOff val="-17500"/>
                <a:lumMod val="110000"/>
                <a:satMod val="105000"/>
                <a:tint val="67000"/>
              </a:schemeClr>
            </a:gs>
            <a:gs pos="50000">
              <a:schemeClr val="accent2">
                <a:alpha val="90000"/>
                <a:hueOff val="0"/>
                <a:satOff val="0"/>
                <a:lumOff val="0"/>
                <a:alphaOff val="-17500"/>
                <a:lumMod val="105000"/>
                <a:satMod val="103000"/>
                <a:tint val="73000"/>
              </a:schemeClr>
            </a:gs>
            <a:gs pos="100000">
              <a:schemeClr val="accent2">
                <a:alpha val="90000"/>
                <a:hueOff val="0"/>
                <a:satOff val="0"/>
                <a:lumOff val="0"/>
                <a:alphaOff val="-17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Marketing: </a:t>
          </a:r>
          <a:r>
            <a:rPr lang="en-US" sz="1600" kern="1200"/>
            <a:t>Highlight high-rated restaurants in marketing campaigns.</a:t>
          </a:r>
          <a:endParaRPr lang="en-IN" sz="1600" kern="1200"/>
        </a:p>
      </dsp:txBody>
      <dsp:txXfrm>
        <a:off x="14081" y="2109813"/>
        <a:ext cx="9225638" cy="260281"/>
      </dsp:txXfrm>
    </dsp:sp>
    <dsp:sp modelId="{9F73C75D-FF49-4B77-B1EB-DF303224B145}">
      <dsp:nvSpPr>
        <dsp:cNvPr id="0" name=""/>
        <dsp:cNvSpPr/>
      </dsp:nvSpPr>
      <dsp:spPr>
        <a:xfrm>
          <a:off x="0" y="2394934"/>
          <a:ext cx="9253800" cy="288443"/>
        </a:xfrm>
        <a:prstGeom prst="roundRect">
          <a:avLst/>
        </a:prstGeom>
        <a:gradFill rotWithShape="0">
          <a:gsLst>
            <a:gs pos="0">
              <a:schemeClr val="accent2">
                <a:alpha val="90000"/>
                <a:hueOff val="0"/>
                <a:satOff val="0"/>
                <a:lumOff val="0"/>
                <a:alphaOff val="-20000"/>
                <a:lumMod val="110000"/>
                <a:satMod val="105000"/>
                <a:tint val="67000"/>
              </a:schemeClr>
            </a:gs>
            <a:gs pos="50000">
              <a:schemeClr val="accent2">
                <a:alpha val="90000"/>
                <a:hueOff val="0"/>
                <a:satOff val="0"/>
                <a:lumOff val="0"/>
                <a:alphaOff val="-20000"/>
                <a:lumMod val="105000"/>
                <a:satMod val="103000"/>
                <a:tint val="73000"/>
              </a:schemeClr>
            </a:gs>
            <a:gs pos="100000">
              <a:schemeClr val="accent2">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Quality Improvements: </a:t>
          </a:r>
          <a:r>
            <a:rPr lang="en-US" sz="1600" kern="1200"/>
            <a:t>Invest in food quality and service enhancements to boost ratings.</a:t>
          </a:r>
          <a:endParaRPr lang="en-IN" sz="1600" kern="1200"/>
        </a:p>
      </dsp:txBody>
      <dsp:txXfrm>
        <a:off x="14081" y="2409015"/>
        <a:ext cx="9225638" cy="260281"/>
      </dsp:txXfrm>
    </dsp:sp>
    <dsp:sp modelId="{395FC2A3-B2F3-48FE-AA69-724629A23EA2}">
      <dsp:nvSpPr>
        <dsp:cNvPr id="0" name=""/>
        <dsp:cNvSpPr/>
      </dsp:nvSpPr>
      <dsp:spPr>
        <a:xfrm>
          <a:off x="0" y="2694136"/>
          <a:ext cx="9253800" cy="288443"/>
        </a:xfrm>
        <a:prstGeom prst="roundRect">
          <a:avLst/>
        </a:prstGeom>
        <a:gradFill rotWithShape="0">
          <a:gsLst>
            <a:gs pos="0">
              <a:schemeClr val="accent2">
                <a:alpha val="90000"/>
                <a:hueOff val="0"/>
                <a:satOff val="0"/>
                <a:lumOff val="0"/>
                <a:alphaOff val="-22500"/>
                <a:lumMod val="110000"/>
                <a:satMod val="105000"/>
                <a:tint val="67000"/>
              </a:schemeClr>
            </a:gs>
            <a:gs pos="50000">
              <a:schemeClr val="accent2">
                <a:alpha val="90000"/>
                <a:hueOff val="0"/>
                <a:satOff val="0"/>
                <a:lumOff val="0"/>
                <a:alphaOff val="-22500"/>
                <a:lumMod val="105000"/>
                <a:satMod val="103000"/>
                <a:tint val="73000"/>
              </a:schemeClr>
            </a:gs>
            <a:gs pos="100000">
              <a:schemeClr val="accent2">
                <a:alpha val="90000"/>
                <a:hueOff val="0"/>
                <a:satOff val="0"/>
                <a:lumOff val="0"/>
                <a:alphaOff val="-22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Customer Feedback: </a:t>
          </a:r>
          <a:r>
            <a:rPr lang="en-US" sz="1600" kern="1200"/>
            <a:t>Use feedback to identify and address improvement areas.</a:t>
          </a:r>
          <a:endParaRPr lang="en-IN" sz="1600" kern="1200"/>
        </a:p>
      </dsp:txBody>
      <dsp:txXfrm>
        <a:off x="14081" y="2708217"/>
        <a:ext cx="9225638" cy="260281"/>
      </dsp:txXfrm>
    </dsp:sp>
    <dsp:sp modelId="{52C3FCDC-1326-4D99-964F-E9E52BE66987}">
      <dsp:nvSpPr>
        <dsp:cNvPr id="0" name=""/>
        <dsp:cNvSpPr/>
      </dsp:nvSpPr>
      <dsp:spPr>
        <a:xfrm>
          <a:off x="0" y="2993337"/>
          <a:ext cx="9253800" cy="288443"/>
        </a:xfrm>
        <a:prstGeom prst="roundRect">
          <a:avLst/>
        </a:prstGeom>
        <a:gradFill rotWithShape="0">
          <a:gsLst>
            <a:gs pos="0">
              <a:schemeClr val="accent2">
                <a:alpha val="90000"/>
                <a:hueOff val="0"/>
                <a:satOff val="0"/>
                <a:lumOff val="0"/>
                <a:alphaOff val="-25000"/>
                <a:lumMod val="110000"/>
                <a:satMod val="105000"/>
                <a:tint val="67000"/>
              </a:schemeClr>
            </a:gs>
            <a:gs pos="50000">
              <a:schemeClr val="accent2">
                <a:alpha val="90000"/>
                <a:hueOff val="0"/>
                <a:satOff val="0"/>
                <a:lumOff val="0"/>
                <a:alphaOff val="-25000"/>
                <a:lumMod val="105000"/>
                <a:satMod val="103000"/>
                <a:tint val="73000"/>
              </a:schemeClr>
            </a:gs>
            <a:gs pos="100000">
              <a:schemeClr val="accent2">
                <a:alpha val="90000"/>
                <a:hueOff val="0"/>
                <a:satOff val="0"/>
                <a:lumOff val="0"/>
                <a:alphaOff val="-2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Pricing Strategy: </a:t>
          </a:r>
          <a:r>
            <a:rPr lang="en-US" sz="1600" kern="1200"/>
            <a:t>Adjust pricing to align with the optimal cost range and market trends.</a:t>
          </a:r>
          <a:endParaRPr lang="en-IN" sz="1600" kern="1200"/>
        </a:p>
      </dsp:txBody>
      <dsp:txXfrm>
        <a:off x="14081" y="3007418"/>
        <a:ext cx="9225638" cy="260281"/>
      </dsp:txXfrm>
    </dsp:sp>
    <dsp:sp modelId="{4442A56F-5E48-459F-87F8-E08E5E4521BA}">
      <dsp:nvSpPr>
        <dsp:cNvPr id="0" name=""/>
        <dsp:cNvSpPr/>
      </dsp:nvSpPr>
      <dsp:spPr>
        <a:xfrm>
          <a:off x="0" y="3292539"/>
          <a:ext cx="9253800" cy="288443"/>
        </a:xfrm>
        <a:prstGeom prst="roundRect">
          <a:avLst/>
        </a:prstGeom>
        <a:gradFill rotWithShape="0">
          <a:gsLst>
            <a:gs pos="0">
              <a:schemeClr val="accent2">
                <a:alpha val="90000"/>
                <a:hueOff val="0"/>
                <a:satOff val="0"/>
                <a:lumOff val="0"/>
                <a:alphaOff val="-27500"/>
                <a:lumMod val="110000"/>
                <a:satMod val="105000"/>
                <a:tint val="67000"/>
              </a:schemeClr>
            </a:gs>
            <a:gs pos="50000">
              <a:schemeClr val="accent2">
                <a:alpha val="90000"/>
                <a:hueOff val="0"/>
                <a:satOff val="0"/>
                <a:lumOff val="0"/>
                <a:alphaOff val="-27500"/>
                <a:lumMod val="105000"/>
                <a:satMod val="103000"/>
                <a:tint val="73000"/>
              </a:schemeClr>
            </a:gs>
            <a:gs pos="100000">
              <a:schemeClr val="accent2">
                <a:alpha val="90000"/>
                <a:hueOff val="0"/>
                <a:satOff val="0"/>
                <a:lumOff val="0"/>
                <a:alphaOff val="-27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Value Proposition: </a:t>
          </a:r>
          <a:r>
            <a:rPr lang="en-US" sz="1600" kern="1200"/>
            <a:t>Ensure the dining experience justifies the cost to attract more customers.</a:t>
          </a:r>
          <a:endParaRPr lang="en-IN" sz="1600" kern="1200"/>
        </a:p>
      </dsp:txBody>
      <dsp:txXfrm>
        <a:off x="14081" y="3306620"/>
        <a:ext cx="9225638" cy="260281"/>
      </dsp:txXfrm>
    </dsp:sp>
    <dsp:sp modelId="{FE3C3804-A32E-4B01-B907-D4CCF07283A8}">
      <dsp:nvSpPr>
        <dsp:cNvPr id="0" name=""/>
        <dsp:cNvSpPr/>
      </dsp:nvSpPr>
      <dsp:spPr>
        <a:xfrm>
          <a:off x="0" y="3591741"/>
          <a:ext cx="9253800" cy="288443"/>
        </a:xfrm>
        <a:prstGeom prst="roundRect">
          <a:avLst/>
        </a:prstGeom>
        <a:gradFill rotWithShape="0">
          <a:gsLst>
            <a:gs pos="0">
              <a:schemeClr val="accent2">
                <a:alpha val="90000"/>
                <a:hueOff val="0"/>
                <a:satOff val="0"/>
                <a:lumOff val="0"/>
                <a:alphaOff val="-30000"/>
                <a:lumMod val="110000"/>
                <a:satMod val="105000"/>
                <a:tint val="67000"/>
              </a:schemeClr>
            </a:gs>
            <a:gs pos="50000">
              <a:schemeClr val="accent2">
                <a:alpha val="90000"/>
                <a:hueOff val="0"/>
                <a:satOff val="0"/>
                <a:lumOff val="0"/>
                <a:alphaOff val="-30000"/>
                <a:lumMod val="105000"/>
                <a:satMod val="103000"/>
                <a:tint val="73000"/>
              </a:schemeClr>
            </a:gs>
            <a:gs pos="100000">
              <a:schemeClr val="accent2">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Targeted Expansion: </a:t>
          </a:r>
          <a:r>
            <a:rPr lang="en-US" sz="1600" kern="1200"/>
            <a:t>Focus on popular cuisines in high-ranking cities to maximize potential.</a:t>
          </a:r>
          <a:endParaRPr lang="en-IN" sz="1600" kern="1200"/>
        </a:p>
      </dsp:txBody>
      <dsp:txXfrm>
        <a:off x="14081" y="3605822"/>
        <a:ext cx="9225638" cy="260281"/>
      </dsp:txXfrm>
    </dsp:sp>
    <dsp:sp modelId="{41E46797-173F-4FFE-9E5A-440FB3E7D2F2}">
      <dsp:nvSpPr>
        <dsp:cNvPr id="0" name=""/>
        <dsp:cNvSpPr/>
      </dsp:nvSpPr>
      <dsp:spPr>
        <a:xfrm>
          <a:off x="0" y="3890942"/>
          <a:ext cx="9253800" cy="288443"/>
        </a:xfrm>
        <a:prstGeom prst="roundRect">
          <a:avLst/>
        </a:prstGeom>
        <a:gradFill rotWithShape="0">
          <a:gsLst>
            <a:gs pos="0">
              <a:schemeClr val="accent2">
                <a:alpha val="90000"/>
                <a:hueOff val="0"/>
                <a:satOff val="0"/>
                <a:lumOff val="0"/>
                <a:alphaOff val="-32500"/>
                <a:lumMod val="110000"/>
                <a:satMod val="105000"/>
                <a:tint val="67000"/>
              </a:schemeClr>
            </a:gs>
            <a:gs pos="50000">
              <a:schemeClr val="accent2">
                <a:alpha val="90000"/>
                <a:hueOff val="0"/>
                <a:satOff val="0"/>
                <a:lumOff val="0"/>
                <a:alphaOff val="-32500"/>
                <a:lumMod val="105000"/>
                <a:satMod val="103000"/>
                <a:tint val="73000"/>
              </a:schemeClr>
            </a:gs>
            <a:gs pos="100000">
              <a:schemeClr val="accent2">
                <a:alpha val="90000"/>
                <a:hueOff val="0"/>
                <a:satOff val="0"/>
                <a:lumOff val="0"/>
                <a:alphaOff val="-32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Local Partnerships: </a:t>
          </a:r>
          <a:r>
            <a:rPr lang="en-US" sz="1600" kern="1200"/>
            <a:t>Collaborate with local suppliers and chefs to enhance authenticity.</a:t>
          </a:r>
          <a:endParaRPr lang="en-IN" sz="1600" kern="1200"/>
        </a:p>
      </dsp:txBody>
      <dsp:txXfrm>
        <a:off x="14081" y="3905023"/>
        <a:ext cx="9225638" cy="260281"/>
      </dsp:txXfrm>
    </dsp:sp>
    <dsp:sp modelId="{C9FDE14C-E78E-49EC-BBD8-CC85A0FB2FA9}">
      <dsp:nvSpPr>
        <dsp:cNvPr id="0" name=""/>
        <dsp:cNvSpPr/>
      </dsp:nvSpPr>
      <dsp:spPr>
        <a:xfrm>
          <a:off x="0" y="4190144"/>
          <a:ext cx="9253800" cy="288443"/>
        </a:xfrm>
        <a:prstGeom prst="roundRect">
          <a:avLst/>
        </a:prstGeom>
        <a:gradFill rotWithShape="0">
          <a:gsLst>
            <a:gs pos="0">
              <a:schemeClr val="accent2">
                <a:alpha val="90000"/>
                <a:hueOff val="0"/>
                <a:satOff val="0"/>
                <a:lumOff val="0"/>
                <a:alphaOff val="-35000"/>
                <a:lumMod val="110000"/>
                <a:satMod val="105000"/>
                <a:tint val="67000"/>
              </a:schemeClr>
            </a:gs>
            <a:gs pos="50000">
              <a:schemeClr val="accent2">
                <a:alpha val="90000"/>
                <a:hueOff val="0"/>
                <a:satOff val="0"/>
                <a:lumOff val="0"/>
                <a:alphaOff val="-35000"/>
                <a:lumMod val="105000"/>
                <a:satMod val="103000"/>
                <a:tint val="73000"/>
              </a:schemeClr>
            </a:gs>
            <a:gs pos="100000">
              <a:schemeClr val="accent2">
                <a:alpha val="90000"/>
                <a:hueOff val="0"/>
                <a:satOff val="0"/>
                <a:lumOff val="0"/>
                <a:alphaOff val="-3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Delivery Optimization: </a:t>
          </a:r>
          <a:r>
            <a:rPr lang="en-US" sz="1600" kern="1200"/>
            <a:t>Improve delivery services in top cities to increase customer satisfaction.</a:t>
          </a:r>
          <a:endParaRPr lang="en-IN" sz="1600" kern="1200"/>
        </a:p>
      </dsp:txBody>
      <dsp:txXfrm>
        <a:off x="14081" y="4204225"/>
        <a:ext cx="9225638" cy="260281"/>
      </dsp:txXfrm>
    </dsp:sp>
    <dsp:sp modelId="{4A37E66E-3074-452B-9775-1FCA634EDF85}">
      <dsp:nvSpPr>
        <dsp:cNvPr id="0" name=""/>
        <dsp:cNvSpPr/>
      </dsp:nvSpPr>
      <dsp:spPr>
        <a:xfrm>
          <a:off x="0" y="4489346"/>
          <a:ext cx="9253800" cy="288443"/>
        </a:xfrm>
        <a:prstGeom prst="roundRect">
          <a:avLst/>
        </a:prstGeom>
        <a:gradFill rotWithShape="0">
          <a:gsLst>
            <a:gs pos="0">
              <a:schemeClr val="accent2">
                <a:alpha val="90000"/>
                <a:hueOff val="0"/>
                <a:satOff val="0"/>
                <a:lumOff val="0"/>
                <a:alphaOff val="-37500"/>
                <a:lumMod val="110000"/>
                <a:satMod val="105000"/>
                <a:tint val="67000"/>
              </a:schemeClr>
            </a:gs>
            <a:gs pos="50000">
              <a:schemeClr val="accent2">
                <a:alpha val="90000"/>
                <a:hueOff val="0"/>
                <a:satOff val="0"/>
                <a:lumOff val="0"/>
                <a:alphaOff val="-37500"/>
                <a:lumMod val="105000"/>
                <a:satMod val="103000"/>
                <a:tint val="73000"/>
              </a:schemeClr>
            </a:gs>
            <a:gs pos="100000">
              <a:schemeClr val="accent2">
                <a:alpha val="90000"/>
                <a:hueOff val="0"/>
                <a:satOff val="0"/>
                <a:lumOff val="0"/>
                <a:alphaOff val="-37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Partnerships: </a:t>
          </a:r>
          <a:r>
            <a:rPr lang="en-US" sz="1600" kern="1200"/>
            <a:t>Partner with local delivery services to expand reach.</a:t>
          </a:r>
          <a:endParaRPr lang="en-IN" sz="1600" kern="1200"/>
        </a:p>
      </dsp:txBody>
      <dsp:txXfrm>
        <a:off x="14081" y="4503427"/>
        <a:ext cx="9225638" cy="260281"/>
      </dsp:txXfrm>
    </dsp:sp>
    <dsp:sp modelId="{EF1A0E9D-68C3-4625-9E18-ADAA3EF34E3C}">
      <dsp:nvSpPr>
        <dsp:cNvPr id="0" name=""/>
        <dsp:cNvSpPr/>
      </dsp:nvSpPr>
      <dsp:spPr>
        <a:xfrm>
          <a:off x="0" y="4788547"/>
          <a:ext cx="9253800" cy="288443"/>
        </a:xfrm>
        <a:prstGeom prst="roundRect">
          <a:avLst/>
        </a:prstGeom>
        <a:gradFill rotWithShape="0">
          <a:gsLst>
            <a:gs pos="0">
              <a:schemeClr val="accent2">
                <a:alpha val="90000"/>
                <a:hueOff val="0"/>
                <a:satOff val="0"/>
                <a:lumOff val="0"/>
                <a:alphaOff val="-40000"/>
                <a:lumMod val="110000"/>
                <a:satMod val="105000"/>
                <a:tint val="67000"/>
              </a:schemeClr>
            </a:gs>
            <a:gs pos="50000">
              <a:schemeClr val="accent2">
                <a:alpha val="90000"/>
                <a:hueOff val="0"/>
                <a:satOff val="0"/>
                <a:lumOff val="0"/>
                <a:alphaOff val="-40000"/>
                <a:lumMod val="105000"/>
                <a:satMod val="103000"/>
                <a:tint val="73000"/>
              </a:schemeClr>
            </a:gs>
            <a:gs pos="100000">
              <a:schemeClr val="accent2">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Expansion Planning: </a:t>
          </a:r>
          <a:r>
            <a:rPr lang="en-US" sz="1600" kern="1200"/>
            <a:t>Develop expansion plans based on thorough market analysis. </a:t>
          </a:r>
          <a:endParaRPr lang="en-IN" sz="1600" kern="1200"/>
        </a:p>
      </dsp:txBody>
      <dsp:txXfrm>
        <a:off x="14081" y="4802628"/>
        <a:ext cx="9225638" cy="2602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288C-9BE2-7450-A824-6E19DFA26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DD023B-2F0E-2080-B528-50F8D0C4B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21533A-C5E4-0A78-E5C4-C51870A362C5}"/>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83B0C462-65A8-C8C9-9D18-982674940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72B4B9-68FA-4905-731A-5ADD271FF71B}"/>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381380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186F-A66E-A3FA-091A-32202299FB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B4AE00-CCB6-F125-5BF1-3548FC94CE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308478-6F85-B173-DD82-93B936067577}"/>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2C75BDBE-3657-3E71-3EBD-0089F42E99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55E009-4BE2-8F09-7582-F6EAC5B35ECF}"/>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377319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A2623-EE29-9BE7-2C0C-C3B4927C62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702B3F-B343-A5D7-4399-E47CEC951B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4662DF-EB3B-0C73-7DE3-146DA12588A2}"/>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899ECB11-88DA-5760-B1D7-E7B37C0AE7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6A5859-EDC3-5EB4-3E87-4C4F479BD2B0}"/>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4003406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906D-22EF-8EA0-2B96-A2C954F821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B90F27-CA67-3F92-B259-70D4CC895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1706F8-3A65-F8BC-A53F-020DEB00DCE2}"/>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0D9A9B2D-13FD-E4FC-6F9D-33964EFF38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76272A-0AAB-0034-917E-CD061E062C1C}"/>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241180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47AA-6214-9EC4-F98E-54E14FE47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0BEA3D-DFD8-8C38-7D07-45E11AD83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56CAB-F9F4-38B6-594B-C62EF7C504AC}"/>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E8B94DD8-FBCF-4A1F-33F0-A6EFDB3BE1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8EFF74-5B39-1E19-C860-7F42CB16A11E}"/>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209997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4709-9958-EE04-F271-65411031F4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729858-FA1F-3D60-019F-19F6D5FFA6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8AD5A1-9962-2B09-5ED2-5C074D9ED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166320-ADF2-81E4-EE70-5A3D2D0F3198}"/>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6" name="Footer Placeholder 5">
            <a:extLst>
              <a:ext uri="{FF2B5EF4-FFF2-40B4-BE49-F238E27FC236}">
                <a16:creationId xmlns:a16="http://schemas.microsoft.com/office/drawing/2014/main" id="{6A0598D3-61BA-3817-511F-81A20D4C77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C1B86D-84A3-8BB4-E152-F3F13526597E}"/>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365096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F712-9E54-0398-A250-457A4FC486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027B6A-1CBF-9CF8-50AC-C90D9D489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283EF-609E-0394-6436-C5BC9DC95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80D139-7C44-F34C-9B4D-E88C69F68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D5F4F-B797-55D7-C0FB-9B73E5627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483763-821B-D369-392C-DC374FF31E24}"/>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8" name="Footer Placeholder 7">
            <a:extLst>
              <a:ext uri="{FF2B5EF4-FFF2-40B4-BE49-F238E27FC236}">
                <a16:creationId xmlns:a16="http://schemas.microsoft.com/office/drawing/2014/main" id="{2D42718D-210A-D4F1-A3E4-F31D471CC4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F5099D-4AB8-06A4-51D2-1AAF12490CF4}"/>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363532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5D23-7DEA-F589-18C3-2B0EA1DD41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FDDAED-B7B6-C640-BF6A-527C499E6A99}"/>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4" name="Footer Placeholder 3">
            <a:extLst>
              <a:ext uri="{FF2B5EF4-FFF2-40B4-BE49-F238E27FC236}">
                <a16:creationId xmlns:a16="http://schemas.microsoft.com/office/drawing/2014/main" id="{F7A46AC4-F468-74B8-0792-D3776933E7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7D98B0-592D-9425-DD25-5385EFDE8E9D}"/>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2454438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08A3A-49E8-065F-72D4-39BADDF978FC}"/>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3" name="Footer Placeholder 2">
            <a:extLst>
              <a:ext uri="{FF2B5EF4-FFF2-40B4-BE49-F238E27FC236}">
                <a16:creationId xmlns:a16="http://schemas.microsoft.com/office/drawing/2014/main" id="{2D65F49E-34C3-371A-655F-CC3C76F433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EE6271-4DF4-7FBE-AD20-18B11B9882C7}"/>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112494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D3E6-CBD6-D36F-03E1-012995C454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28FFA7-49AF-018C-DEB5-44CC4E3331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93E9BF-8D54-3903-43AB-13B04C399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A0681-E81F-240B-42F6-F968842C7937}"/>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6" name="Footer Placeholder 5">
            <a:extLst>
              <a:ext uri="{FF2B5EF4-FFF2-40B4-BE49-F238E27FC236}">
                <a16:creationId xmlns:a16="http://schemas.microsoft.com/office/drawing/2014/main" id="{69B4CB0C-8FC2-519F-5D68-25E3ECE92E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C7FAD8-8CAC-0036-4256-188532A85C33}"/>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46200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D960-003C-F81C-6630-E2A2E5999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A7C769-2A99-9F94-5CF9-D08666C27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CD61B1-7DE8-385F-895C-CF32FE0C0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B3B4E-E7E5-3967-BEE5-DF31918A5B65}"/>
              </a:ext>
            </a:extLst>
          </p:cNvPr>
          <p:cNvSpPr>
            <a:spLocks noGrp="1"/>
          </p:cNvSpPr>
          <p:nvPr>
            <p:ph type="dt" sz="half" idx="10"/>
          </p:nvPr>
        </p:nvSpPr>
        <p:spPr/>
        <p:txBody>
          <a:bodyPr/>
          <a:lstStyle/>
          <a:p>
            <a:fld id="{A320FF31-4321-4FD6-A1B0-87AC3E855851}" type="datetimeFigureOut">
              <a:rPr lang="en-IN" smtClean="0"/>
              <a:t>11-09-2024</a:t>
            </a:fld>
            <a:endParaRPr lang="en-IN"/>
          </a:p>
        </p:txBody>
      </p:sp>
      <p:sp>
        <p:nvSpPr>
          <p:cNvPr id="6" name="Footer Placeholder 5">
            <a:extLst>
              <a:ext uri="{FF2B5EF4-FFF2-40B4-BE49-F238E27FC236}">
                <a16:creationId xmlns:a16="http://schemas.microsoft.com/office/drawing/2014/main" id="{8E068201-CF17-BC3D-B9B2-669B779143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D80027-DE5D-15AD-C13F-B9E8146ADEAA}"/>
              </a:ext>
            </a:extLst>
          </p:cNvPr>
          <p:cNvSpPr>
            <a:spLocks noGrp="1"/>
          </p:cNvSpPr>
          <p:nvPr>
            <p:ph type="sldNum" sz="quarter" idx="12"/>
          </p:nvPr>
        </p:nvSpPr>
        <p:spPr/>
        <p:txBody>
          <a:bodyPr/>
          <a:lstStyle/>
          <a:p>
            <a:fld id="{302B7BBF-6A8F-40AE-92DD-3A4F40E538BD}" type="slidenum">
              <a:rPr lang="en-IN" smtClean="0"/>
              <a:t>‹#›</a:t>
            </a:fld>
            <a:endParaRPr lang="en-IN"/>
          </a:p>
        </p:txBody>
      </p:sp>
    </p:spTree>
    <p:extLst>
      <p:ext uri="{BB962C8B-B14F-4D97-AF65-F5344CB8AC3E}">
        <p14:creationId xmlns:p14="http://schemas.microsoft.com/office/powerpoint/2010/main" val="239236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AAF3E-E728-C590-8627-7001C005C6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A6F0C3-E407-A929-F9F2-D23979B7A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93FAB3-8873-3EBF-B7D4-CA298247C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0FF31-4321-4FD6-A1B0-87AC3E855851}" type="datetimeFigureOut">
              <a:rPr lang="en-IN" smtClean="0"/>
              <a:t>11-09-2024</a:t>
            </a:fld>
            <a:endParaRPr lang="en-IN"/>
          </a:p>
        </p:txBody>
      </p:sp>
      <p:sp>
        <p:nvSpPr>
          <p:cNvPr id="5" name="Footer Placeholder 4">
            <a:extLst>
              <a:ext uri="{FF2B5EF4-FFF2-40B4-BE49-F238E27FC236}">
                <a16:creationId xmlns:a16="http://schemas.microsoft.com/office/drawing/2014/main" id="{1088CFC4-91FD-E809-4F61-6FC275346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ECF542-459E-4A69-452E-F886D23BCC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B7BBF-6A8F-40AE-92DD-3A4F40E538BD}" type="slidenum">
              <a:rPr lang="en-IN" smtClean="0"/>
              <a:t>‹#›</a:t>
            </a:fld>
            <a:endParaRPr lang="en-IN"/>
          </a:p>
        </p:txBody>
      </p:sp>
    </p:spTree>
    <p:extLst>
      <p:ext uri="{BB962C8B-B14F-4D97-AF65-F5344CB8AC3E}">
        <p14:creationId xmlns:p14="http://schemas.microsoft.com/office/powerpoint/2010/main" val="414754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3.png"/><Relationship Id="rId7" Type="http://schemas.openxmlformats.org/officeDocument/2006/relationships/diagramData" Target="../diagrams/data3.xml"/><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microsoft.com/office/2007/relationships/hdphoto" Target="../media/hdphoto2.wdp"/><Relationship Id="rId9"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xml"/><Relationship Id="rId3" Type="http://schemas.microsoft.com/office/2007/relationships/hdphoto" Target="../media/hdphoto2.wdp"/><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image" Target="../media/image3.png"/><Relationship Id="rId16"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9.xml"/><Relationship Id="rId5" Type="http://schemas.microsoft.com/office/2007/relationships/hdphoto" Target="../media/hdphoto3.wdp"/><Relationship Id="rId15" Type="http://schemas.openxmlformats.org/officeDocument/2006/relationships/slide" Target="slide15.xml"/><Relationship Id="rId10" Type="http://schemas.openxmlformats.org/officeDocument/2006/relationships/slide" Target="slide8.xml"/><Relationship Id="rId4" Type="http://schemas.openxmlformats.org/officeDocument/2006/relationships/image" Target="../media/image4.png"/><Relationship Id="rId9" Type="http://schemas.openxmlformats.org/officeDocument/2006/relationships/slide" Target="slide7.xml"/><Relationship Id="rId14" Type="http://schemas.openxmlformats.org/officeDocument/2006/relationships/slide" Target="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microsoft.com/office/2007/relationships/hdphoto" Target="../media/hdphoto2.wdp"/><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Data" Target="../diagrams/data2.xml"/><Relationship Id="rId12"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microsoft.com/office/2007/relationships/hdphoto" Target="../media/hdphoto2.wdp"/><Relationship Id="rId9" Type="http://schemas.openxmlformats.org/officeDocument/2006/relationships/diagramQuickStyle" Target="../diagrams/quickStyle2.xml"/><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3CE64-C865-EA4C-FDE6-4F9EF4B4E1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9CC13E0-2C67-2889-C979-1BE910FC7E6C}"/>
              </a:ext>
            </a:extLst>
          </p:cNvPr>
          <p:cNvSpPr txBox="1"/>
          <p:nvPr/>
        </p:nvSpPr>
        <p:spPr>
          <a:xfrm>
            <a:off x="1859902" y="2467575"/>
            <a:ext cx="8472196" cy="138499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60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Zomato Data Analysis</a:t>
            </a:r>
            <a:r>
              <a:rPr lang="en-US" sz="60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a:p>
            <a:pPr algn="ctr"/>
            <a:r>
              <a:rPr lang="en-US" sz="2400" b="1" i="1" dirty="0">
                <a:solidFill>
                  <a:schemeClr val="bg1"/>
                </a:solidFill>
                <a:effectLst>
                  <a:outerShdw blurRad="38100" dist="38100" dir="2700000" algn="tl">
                    <a:srgbClr val="000000">
                      <a:alpha val="43137"/>
                    </a:srgbClr>
                  </a:outerShdw>
                </a:effectLst>
              </a:rPr>
              <a:t>Insights for Smarter Restaurant Investments</a:t>
            </a:r>
            <a:endParaRPr lang="en-IN" sz="2400" b="1"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164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327089" y="302791"/>
            <a:ext cx="6040845" cy="523220"/>
          </a:xfrm>
          <a:prstGeom prst="rect">
            <a:avLst/>
          </a:prstGeom>
          <a:noFill/>
        </p:spPr>
        <p:txBody>
          <a:bodyPr wrap="square" rtlCol="0">
            <a:spAutoFit/>
          </a:bodyPr>
          <a:lstStyle/>
          <a:p>
            <a:r>
              <a:rPr lang="en-US" sz="2800" dirty="0"/>
              <a:t>4.4 Average Votes and Photos by Rating</a:t>
            </a:r>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Restaurants with ratings of 2.5 or less, like </a:t>
            </a:r>
            <a:r>
              <a:rPr lang="en-US" dirty="0" err="1"/>
              <a:t>Abiruchi</a:t>
            </a:r>
            <a:r>
              <a:rPr lang="en-US" dirty="0"/>
              <a:t>, J Bar could improve their quality and service. These places often have fewer votes and photos, suggesting they need better customer engagement.</a:t>
            </a:r>
            <a:endParaRPr lang="en-IN" dirty="0"/>
          </a:p>
        </p:txBody>
      </p:sp>
      <p:pic>
        <p:nvPicPr>
          <p:cNvPr id="11" name="Picture 10">
            <a:extLst>
              <a:ext uri="{FF2B5EF4-FFF2-40B4-BE49-F238E27FC236}">
                <a16:creationId xmlns:a16="http://schemas.microsoft.com/office/drawing/2014/main" id="{1EBA00FC-DF70-C308-DEBA-4BDD0723B1F6}"/>
              </a:ext>
            </a:extLst>
          </p:cNvPr>
          <p:cNvPicPr>
            <a:picLocks noChangeAspect="1"/>
          </p:cNvPicPr>
          <p:nvPr/>
        </p:nvPicPr>
        <p:blipFill>
          <a:blip r:embed="rId7"/>
          <a:stretch>
            <a:fillRect/>
          </a:stretch>
        </p:blipFill>
        <p:spPr>
          <a:xfrm>
            <a:off x="3108669" y="4542469"/>
            <a:ext cx="4874519" cy="2207664"/>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a:extLst>
              <a:ext uri="{FF2B5EF4-FFF2-40B4-BE49-F238E27FC236}">
                <a16:creationId xmlns:a16="http://schemas.microsoft.com/office/drawing/2014/main" id="{8D33A236-525B-627C-0500-7243A0DD7F9A}"/>
              </a:ext>
            </a:extLst>
          </p:cNvPr>
          <p:cNvPicPr>
            <a:picLocks noChangeAspect="1"/>
          </p:cNvPicPr>
          <p:nvPr/>
        </p:nvPicPr>
        <p:blipFill>
          <a:blip r:embed="rId8"/>
          <a:stretch>
            <a:fillRect/>
          </a:stretch>
        </p:blipFill>
        <p:spPr>
          <a:xfrm>
            <a:off x="2178370" y="2423048"/>
            <a:ext cx="6735115" cy="1933845"/>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5" name="TextBox 14">
            <a:extLst>
              <a:ext uri="{FF2B5EF4-FFF2-40B4-BE49-F238E27FC236}">
                <a16:creationId xmlns:a16="http://schemas.microsoft.com/office/drawing/2014/main" id="{9AB7E125-E21D-AD6D-A314-0BF0CBAD530A}"/>
              </a:ext>
            </a:extLst>
          </p:cNvPr>
          <p:cNvSpPr txBox="1"/>
          <p:nvPr/>
        </p:nvSpPr>
        <p:spPr>
          <a:xfrm>
            <a:off x="522514" y="1211699"/>
            <a:ext cx="9778483" cy="369332"/>
          </a:xfrm>
          <a:prstGeom prst="rect">
            <a:avLst/>
          </a:prstGeom>
          <a:noFill/>
        </p:spPr>
        <p:txBody>
          <a:bodyPr wrap="square" rtlCol="0">
            <a:spAutoFit/>
          </a:bodyPr>
          <a:lstStyle/>
          <a:p>
            <a:r>
              <a:rPr lang="en-US" dirty="0"/>
              <a:t>5. Which restaurants with low ratings might need improvements?</a:t>
            </a:r>
            <a:endParaRPr lang="en-IN" dirty="0"/>
          </a:p>
        </p:txBody>
      </p:sp>
    </p:spTree>
    <p:extLst>
      <p:ext uri="{BB962C8B-B14F-4D97-AF65-F5344CB8AC3E}">
        <p14:creationId xmlns:p14="http://schemas.microsoft.com/office/powerpoint/2010/main" val="294870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657962" y="313901"/>
            <a:ext cx="4128070" cy="523220"/>
          </a:xfrm>
          <a:prstGeom prst="rect">
            <a:avLst/>
          </a:prstGeom>
          <a:noFill/>
        </p:spPr>
        <p:txBody>
          <a:bodyPr wrap="square" rtlCol="0">
            <a:spAutoFit/>
          </a:bodyPr>
          <a:lstStyle/>
          <a:p>
            <a:r>
              <a:rPr lang="en-US" sz="2800" dirty="0"/>
              <a:t>4.5 </a:t>
            </a:r>
            <a:r>
              <a:rPr lang="en-IN" sz="2800" dirty="0"/>
              <a:t>Average Rating by Cost</a:t>
            </a:r>
            <a:endParaRPr lang="en-US" sz="2800" dirty="0"/>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6. What is the best cost for two people to get high ratings and a lot of restaurant options?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Cost of about 800 for two people often leads to high ratings and many restaurant choices. This price is good for balancing cost and quality.</a:t>
            </a:r>
            <a:endParaRPr lang="en-IN" dirty="0"/>
          </a:p>
        </p:txBody>
      </p:sp>
      <p:pic>
        <p:nvPicPr>
          <p:cNvPr id="6" name="Picture 5">
            <a:extLst>
              <a:ext uri="{FF2B5EF4-FFF2-40B4-BE49-F238E27FC236}">
                <a16:creationId xmlns:a16="http://schemas.microsoft.com/office/drawing/2014/main" id="{7C192FFA-E869-0790-F5EB-0A9A1C81D730}"/>
              </a:ext>
            </a:extLst>
          </p:cNvPr>
          <p:cNvPicPr>
            <a:picLocks noChangeAspect="1"/>
          </p:cNvPicPr>
          <p:nvPr/>
        </p:nvPicPr>
        <p:blipFill>
          <a:blip r:embed="rId7"/>
          <a:stretch>
            <a:fillRect/>
          </a:stretch>
        </p:blipFill>
        <p:spPr>
          <a:xfrm>
            <a:off x="662473" y="4473388"/>
            <a:ext cx="4109948" cy="2183363"/>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a:extLst>
              <a:ext uri="{FF2B5EF4-FFF2-40B4-BE49-F238E27FC236}">
                <a16:creationId xmlns:a16="http://schemas.microsoft.com/office/drawing/2014/main" id="{61F5BC27-D2EE-DBA3-5970-80131FDFF5D0}"/>
              </a:ext>
            </a:extLst>
          </p:cNvPr>
          <p:cNvPicPr>
            <a:picLocks noChangeAspect="1"/>
          </p:cNvPicPr>
          <p:nvPr/>
        </p:nvPicPr>
        <p:blipFill>
          <a:blip r:embed="rId8"/>
          <a:stretch>
            <a:fillRect/>
          </a:stretch>
        </p:blipFill>
        <p:spPr>
          <a:xfrm>
            <a:off x="662473" y="2364486"/>
            <a:ext cx="4070893" cy="1781572"/>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a:extLst>
              <a:ext uri="{FF2B5EF4-FFF2-40B4-BE49-F238E27FC236}">
                <a16:creationId xmlns:a16="http://schemas.microsoft.com/office/drawing/2014/main" id="{BFF8458F-79BE-A7B1-3B7C-84F8D705FA75}"/>
              </a:ext>
            </a:extLst>
          </p:cNvPr>
          <p:cNvPicPr>
            <a:picLocks noChangeAspect="1"/>
          </p:cNvPicPr>
          <p:nvPr/>
        </p:nvPicPr>
        <p:blipFill>
          <a:blip r:embed="rId9"/>
          <a:stretch>
            <a:fillRect/>
          </a:stretch>
        </p:blipFill>
        <p:spPr>
          <a:xfrm>
            <a:off x="5618287" y="2364486"/>
            <a:ext cx="5163234" cy="4292266"/>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51325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657962" y="313901"/>
            <a:ext cx="4128070" cy="523220"/>
          </a:xfrm>
          <a:prstGeom prst="rect">
            <a:avLst/>
          </a:prstGeom>
          <a:noFill/>
        </p:spPr>
        <p:txBody>
          <a:bodyPr wrap="square" rtlCol="0">
            <a:spAutoFit/>
          </a:bodyPr>
          <a:lstStyle/>
          <a:p>
            <a:r>
              <a:rPr lang="en-US" sz="2800" dirty="0"/>
              <a:t>4.5 </a:t>
            </a:r>
            <a:r>
              <a:rPr lang="en-IN" sz="2800" dirty="0"/>
              <a:t>Average Rating by Cost</a:t>
            </a:r>
            <a:endParaRPr lang="en-US" sz="2800" dirty="0"/>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7. How should pricing be adjusted in different cities to match the 800 standard for two people?</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In cities like Ajmer, where the average cost for two people is 320, pricing might need to be adjusted. If the cost is higher than 800, consider lowering it to stay competitive, and vice versa.</a:t>
            </a:r>
            <a:endParaRPr lang="en-IN" dirty="0"/>
          </a:p>
        </p:txBody>
      </p:sp>
      <p:pic>
        <p:nvPicPr>
          <p:cNvPr id="8" name="Picture 7">
            <a:extLst>
              <a:ext uri="{FF2B5EF4-FFF2-40B4-BE49-F238E27FC236}">
                <a16:creationId xmlns:a16="http://schemas.microsoft.com/office/drawing/2014/main" id="{2D096811-C19D-3ECB-C7CE-3E1D2E45B206}"/>
              </a:ext>
            </a:extLst>
          </p:cNvPr>
          <p:cNvPicPr>
            <a:picLocks noChangeAspect="1"/>
          </p:cNvPicPr>
          <p:nvPr/>
        </p:nvPicPr>
        <p:blipFill>
          <a:blip r:embed="rId7"/>
          <a:stretch>
            <a:fillRect/>
          </a:stretch>
        </p:blipFill>
        <p:spPr>
          <a:xfrm>
            <a:off x="2446171" y="2330682"/>
            <a:ext cx="5931168" cy="1775078"/>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2" name="Picture 11">
            <a:extLst>
              <a:ext uri="{FF2B5EF4-FFF2-40B4-BE49-F238E27FC236}">
                <a16:creationId xmlns:a16="http://schemas.microsoft.com/office/drawing/2014/main" id="{ED366172-25AD-7541-9753-6E0E2FC8FD04}"/>
              </a:ext>
            </a:extLst>
          </p:cNvPr>
          <p:cNvPicPr>
            <a:picLocks noChangeAspect="1"/>
          </p:cNvPicPr>
          <p:nvPr/>
        </p:nvPicPr>
        <p:blipFill>
          <a:blip r:embed="rId8"/>
          <a:stretch>
            <a:fillRect/>
          </a:stretch>
        </p:blipFill>
        <p:spPr>
          <a:xfrm>
            <a:off x="3204214" y="4227870"/>
            <a:ext cx="4415082" cy="2526025"/>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64910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098125" y="187614"/>
            <a:ext cx="6792324" cy="523220"/>
          </a:xfrm>
          <a:prstGeom prst="rect">
            <a:avLst/>
          </a:prstGeom>
          <a:noFill/>
        </p:spPr>
        <p:txBody>
          <a:bodyPr wrap="square" rtlCol="0">
            <a:spAutoFit/>
          </a:bodyPr>
          <a:lstStyle/>
          <a:p>
            <a:r>
              <a:rPr lang="en-US" sz="2800" dirty="0"/>
              <a:t>4.6 Popular Cuisines to Invest In for Each City</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8. What are the best cuisines to invest in for different cities?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The most popular cuisines vary by city. For instance, focusing on top-ranked cuisines like North Indian in Jaipur, Jalandhar etc. can help match investment strategies with local tastes.</a:t>
            </a:r>
            <a:endParaRPr lang="en-IN" dirty="0"/>
          </a:p>
        </p:txBody>
      </p:sp>
      <p:pic>
        <p:nvPicPr>
          <p:cNvPr id="6" name="Picture 5">
            <a:extLst>
              <a:ext uri="{FF2B5EF4-FFF2-40B4-BE49-F238E27FC236}">
                <a16:creationId xmlns:a16="http://schemas.microsoft.com/office/drawing/2014/main" id="{107A5F91-4B10-22EC-1B9A-A8446AEEB78E}"/>
              </a:ext>
            </a:extLst>
          </p:cNvPr>
          <p:cNvPicPr>
            <a:picLocks noChangeAspect="1"/>
          </p:cNvPicPr>
          <p:nvPr/>
        </p:nvPicPr>
        <p:blipFill>
          <a:blip r:embed="rId7"/>
          <a:stretch>
            <a:fillRect/>
          </a:stretch>
        </p:blipFill>
        <p:spPr>
          <a:xfrm>
            <a:off x="662473" y="2528827"/>
            <a:ext cx="3825551" cy="2575017"/>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a:extLst>
              <a:ext uri="{FF2B5EF4-FFF2-40B4-BE49-F238E27FC236}">
                <a16:creationId xmlns:a16="http://schemas.microsoft.com/office/drawing/2014/main" id="{59392A64-18C3-FC79-566C-07622EC1AFE5}"/>
              </a:ext>
            </a:extLst>
          </p:cNvPr>
          <p:cNvPicPr>
            <a:picLocks noChangeAspect="1"/>
          </p:cNvPicPr>
          <p:nvPr/>
        </p:nvPicPr>
        <p:blipFill>
          <a:blip r:embed="rId8"/>
          <a:stretch>
            <a:fillRect/>
          </a:stretch>
        </p:blipFill>
        <p:spPr>
          <a:xfrm>
            <a:off x="5015506" y="2549750"/>
            <a:ext cx="1632687" cy="4141558"/>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a:extLst>
              <a:ext uri="{FF2B5EF4-FFF2-40B4-BE49-F238E27FC236}">
                <a16:creationId xmlns:a16="http://schemas.microsoft.com/office/drawing/2014/main" id="{2C9C8DA1-966A-449A-99A6-8D7875C630E6}"/>
              </a:ext>
            </a:extLst>
          </p:cNvPr>
          <p:cNvPicPr>
            <a:picLocks noChangeAspect="1"/>
          </p:cNvPicPr>
          <p:nvPr/>
        </p:nvPicPr>
        <p:blipFill>
          <a:blip r:embed="rId9"/>
          <a:stretch>
            <a:fillRect/>
          </a:stretch>
        </p:blipFill>
        <p:spPr>
          <a:xfrm>
            <a:off x="7242329" y="2528829"/>
            <a:ext cx="3539192" cy="2575016"/>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686568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324989" y="187614"/>
            <a:ext cx="5542022" cy="523220"/>
          </a:xfrm>
          <a:prstGeom prst="rect">
            <a:avLst/>
          </a:prstGeom>
          <a:noFill/>
        </p:spPr>
        <p:txBody>
          <a:bodyPr wrap="square" rtlCol="0">
            <a:spAutoFit/>
          </a:bodyPr>
          <a:lstStyle/>
          <a:p>
            <a:r>
              <a:rPr lang="en-US" sz="2800" dirty="0"/>
              <a:t>4.7 Cities with High Delivery Counts</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9. Which cities should restaurants focus on improving their delivery times?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923330"/>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Cities like Tirupati with many delivery options offer a great chance for restaurants to improve their service, especially by speeding up delivery times. Enhancing delivery efficiency in these areas could lead to better customer satisfaction and increased orders.</a:t>
            </a:r>
            <a:endParaRPr lang="en-IN" dirty="0"/>
          </a:p>
        </p:txBody>
      </p:sp>
      <p:pic>
        <p:nvPicPr>
          <p:cNvPr id="8" name="Picture 7">
            <a:extLst>
              <a:ext uri="{FF2B5EF4-FFF2-40B4-BE49-F238E27FC236}">
                <a16:creationId xmlns:a16="http://schemas.microsoft.com/office/drawing/2014/main" id="{196A4708-8DAF-F8B1-76E3-C64ED56368E0}"/>
              </a:ext>
            </a:extLst>
          </p:cNvPr>
          <p:cNvPicPr>
            <a:picLocks noChangeAspect="1"/>
          </p:cNvPicPr>
          <p:nvPr/>
        </p:nvPicPr>
        <p:blipFill>
          <a:blip r:embed="rId7"/>
          <a:stretch>
            <a:fillRect/>
          </a:stretch>
        </p:blipFill>
        <p:spPr>
          <a:xfrm>
            <a:off x="3418643" y="2792729"/>
            <a:ext cx="3986223" cy="1297467"/>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2" name="Picture 11">
            <a:extLst>
              <a:ext uri="{FF2B5EF4-FFF2-40B4-BE49-F238E27FC236}">
                <a16:creationId xmlns:a16="http://schemas.microsoft.com/office/drawing/2014/main" id="{880E058D-2005-00E4-8797-DEBF300EF794}"/>
              </a:ext>
            </a:extLst>
          </p:cNvPr>
          <p:cNvPicPr>
            <a:picLocks noChangeAspect="1"/>
          </p:cNvPicPr>
          <p:nvPr/>
        </p:nvPicPr>
        <p:blipFill>
          <a:blip r:embed="rId8"/>
          <a:stretch>
            <a:fillRect/>
          </a:stretch>
        </p:blipFill>
        <p:spPr>
          <a:xfrm>
            <a:off x="4041163" y="4240372"/>
            <a:ext cx="2591162" cy="2438740"/>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72138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1995375" y="232505"/>
            <a:ext cx="8786146" cy="523220"/>
          </a:xfrm>
          <a:prstGeom prst="rect">
            <a:avLst/>
          </a:prstGeom>
          <a:noFill/>
        </p:spPr>
        <p:txBody>
          <a:bodyPr wrap="square" rtlCol="0">
            <a:spAutoFit/>
          </a:bodyPr>
          <a:lstStyle/>
          <a:p>
            <a:r>
              <a:rPr lang="en-US" sz="2800" dirty="0"/>
              <a:t>4.8 Opportunity to Open Multiple Famous Fast Food Joints</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10. Where should we think about expanding successful fast food joints that have few outlets?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Expanding popular fast food joints like Dominos Pizza, Burger King in cities like Ajmer, Dehradun, where they have high ratings but few outlets, could be a smart move.</a:t>
            </a:r>
            <a:endParaRPr lang="en-IN" dirty="0"/>
          </a:p>
        </p:txBody>
      </p:sp>
      <p:pic>
        <p:nvPicPr>
          <p:cNvPr id="8" name="Picture 7">
            <a:extLst>
              <a:ext uri="{FF2B5EF4-FFF2-40B4-BE49-F238E27FC236}">
                <a16:creationId xmlns:a16="http://schemas.microsoft.com/office/drawing/2014/main" id="{CF10A7E0-3562-ED23-51E0-E71EC78D3502}"/>
              </a:ext>
            </a:extLst>
          </p:cNvPr>
          <p:cNvPicPr>
            <a:picLocks noChangeAspect="1"/>
          </p:cNvPicPr>
          <p:nvPr/>
        </p:nvPicPr>
        <p:blipFill>
          <a:blip r:embed="rId7"/>
          <a:stretch>
            <a:fillRect/>
          </a:stretch>
        </p:blipFill>
        <p:spPr>
          <a:xfrm>
            <a:off x="6498531" y="2570182"/>
            <a:ext cx="4591691" cy="3991532"/>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2" name="Picture 11">
            <a:extLst>
              <a:ext uri="{FF2B5EF4-FFF2-40B4-BE49-F238E27FC236}">
                <a16:creationId xmlns:a16="http://schemas.microsoft.com/office/drawing/2014/main" id="{25831EA1-1AA0-1745-065D-2292498E5285}"/>
              </a:ext>
            </a:extLst>
          </p:cNvPr>
          <p:cNvPicPr>
            <a:picLocks noChangeAspect="1"/>
          </p:cNvPicPr>
          <p:nvPr/>
        </p:nvPicPr>
        <p:blipFill>
          <a:blip r:embed="rId8"/>
          <a:stretch>
            <a:fillRect/>
          </a:stretch>
        </p:blipFill>
        <p:spPr>
          <a:xfrm>
            <a:off x="662473" y="2669230"/>
            <a:ext cx="5518073" cy="2048308"/>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50749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1"/>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4348784" y="80829"/>
            <a:ext cx="3407246" cy="707886"/>
          </a:xfrm>
          <a:prstGeom prst="rect">
            <a:avLst/>
          </a:prstGeom>
          <a:noFill/>
        </p:spPr>
        <p:txBody>
          <a:bodyPr wrap="square" rtlCol="0">
            <a:spAutoFit/>
          </a:bodyPr>
          <a:lstStyle/>
          <a:p>
            <a:r>
              <a:rPr lang="en-US" sz="4000" dirty="0">
                <a:latin typeface="Book Antiqua" panose="02040602050305030304" pitchFamily="18" charset="0"/>
              </a:rPr>
              <a:t>5. Conclusion</a:t>
            </a:r>
          </a:p>
        </p:txBody>
      </p:sp>
      <p:graphicFrame>
        <p:nvGraphicFramePr>
          <p:cNvPr id="6" name="Diagram 5">
            <a:extLst>
              <a:ext uri="{FF2B5EF4-FFF2-40B4-BE49-F238E27FC236}">
                <a16:creationId xmlns:a16="http://schemas.microsoft.com/office/drawing/2014/main" id="{867FC6E6-1C43-0A36-4928-00F71DDEFB95}"/>
              </a:ext>
            </a:extLst>
          </p:cNvPr>
          <p:cNvGraphicFramePr/>
          <p:nvPr>
            <p:extLst>
              <p:ext uri="{D42A27DB-BD31-4B8C-83A1-F6EECF244321}">
                <p14:modId xmlns:p14="http://schemas.microsoft.com/office/powerpoint/2010/main" val="578779745"/>
              </p:ext>
            </p:extLst>
          </p:nvPr>
        </p:nvGraphicFramePr>
        <p:xfrm>
          <a:off x="1469099" y="1509280"/>
          <a:ext cx="9253801" cy="50783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a:extLst>
              <a:ext uri="{FF2B5EF4-FFF2-40B4-BE49-F238E27FC236}">
                <a16:creationId xmlns:a16="http://schemas.microsoft.com/office/drawing/2014/main" id="{85ED3494-E790-5E6E-BDB6-0775C8D64B44}"/>
              </a:ext>
            </a:extLst>
          </p:cNvPr>
          <p:cNvSpPr txBox="1"/>
          <p:nvPr/>
        </p:nvSpPr>
        <p:spPr>
          <a:xfrm>
            <a:off x="3143848" y="788715"/>
            <a:ext cx="6184879" cy="523220"/>
          </a:xfrm>
          <a:prstGeom prst="rect">
            <a:avLst/>
          </a:prstGeom>
          <a:noFill/>
        </p:spPr>
        <p:txBody>
          <a:bodyPr wrap="square" rtlCol="0">
            <a:spAutoFit/>
          </a:bodyPr>
          <a:lstStyle/>
          <a:p>
            <a:r>
              <a:rPr lang="en-US" sz="2800" dirty="0"/>
              <a:t>Ways to Improve Sales and Operations.</a:t>
            </a:r>
            <a:endParaRPr lang="en-IN" sz="2800" dirty="0"/>
          </a:p>
        </p:txBody>
      </p:sp>
    </p:spTree>
    <p:extLst>
      <p:ext uri="{BB962C8B-B14F-4D97-AF65-F5344CB8AC3E}">
        <p14:creationId xmlns:p14="http://schemas.microsoft.com/office/powerpoint/2010/main" val="143445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6" name="TextBox 5">
            <a:extLst>
              <a:ext uri="{FF2B5EF4-FFF2-40B4-BE49-F238E27FC236}">
                <a16:creationId xmlns:a16="http://schemas.microsoft.com/office/drawing/2014/main" id="{706416DF-3BBB-1216-9971-574B77BE6095}"/>
              </a:ext>
            </a:extLst>
          </p:cNvPr>
          <p:cNvSpPr txBox="1"/>
          <p:nvPr/>
        </p:nvSpPr>
        <p:spPr>
          <a:xfrm>
            <a:off x="606490" y="654383"/>
            <a:ext cx="6774024" cy="707886"/>
          </a:xfrm>
          <a:prstGeom prst="rect">
            <a:avLst/>
          </a:prstGeom>
          <a:noFill/>
        </p:spPr>
        <p:txBody>
          <a:bodyPr wrap="square" rtlCol="0">
            <a:spAutoFit/>
          </a:bodyPr>
          <a:lstStyle/>
          <a:p>
            <a:r>
              <a:rPr lang="en-US" sz="4000" dirty="0">
                <a:latin typeface="Book Antiqua" panose="02040602050305030304" pitchFamily="18" charset="0"/>
              </a:rPr>
              <a:t>INDEX</a:t>
            </a:r>
            <a:endParaRPr lang="en-IN" sz="4000" dirty="0">
              <a:latin typeface="Book Antiqua" panose="02040602050305030304" pitchFamily="18" charset="0"/>
            </a:endParaRPr>
          </a:p>
        </p:txBody>
      </p:sp>
      <p:sp>
        <p:nvSpPr>
          <p:cNvPr id="7" name="TextBox 6">
            <a:extLst>
              <a:ext uri="{FF2B5EF4-FFF2-40B4-BE49-F238E27FC236}">
                <a16:creationId xmlns:a16="http://schemas.microsoft.com/office/drawing/2014/main" id="{054DD647-8784-01E0-C373-8EE73DE63DA2}"/>
              </a:ext>
            </a:extLst>
          </p:cNvPr>
          <p:cNvSpPr txBox="1"/>
          <p:nvPr/>
        </p:nvSpPr>
        <p:spPr>
          <a:xfrm>
            <a:off x="811763" y="1362269"/>
            <a:ext cx="9591870" cy="4955203"/>
          </a:xfrm>
          <a:prstGeom prst="rect">
            <a:avLst/>
          </a:prstGeom>
          <a:noFill/>
        </p:spPr>
        <p:txBody>
          <a:bodyPr wrap="square" rtlCol="0">
            <a:spAutoFit/>
          </a:bodyPr>
          <a:lstStyle/>
          <a:p>
            <a:r>
              <a:rPr lang="en-US" sz="2400" dirty="0">
                <a:latin typeface="Corbel" panose="020B0503020204020204" pitchFamily="34" charset="0"/>
                <a:ea typeface="Verdana" panose="020B0604030504040204" pitchFamily="34" charset="0"/>
                <a:hlinkClick r:id="" action="ppaction://hlinkshowjump?jump=nextslide"/>
              </a:rPr>
              <a:t>1. Introduction</a:t>
            </a:r>
            <a:endParaRPr lang="en-US" sz="2400" dirty="0">
              <a:latin typeface="Corbel" panose="020B0503020204020204" pitchFamily="34" charset="0"/>
              <a:ea typeface="Verdana" panose="020B0604030504040204" pitchFamily="34" charset="0"/>
            </a:endParaRPr>
          </a:p>
          <a:p>
            <a:r>
              <a:rPr lang="en-US" sz="2400" dirty="0">
                <a:latin typeface="Corbel" panose="020B0503020204020204" pitchFamily="34" charset="0"/>
                <a:ea typeface="Verdana" panose="020B0604030504040204" pitchFamily="34" charset="0"/>
                <a:hlinkClick r:id="rId6" action="ppaction://hlinksldjump"/>
              </a:rPr>
              <a:t>2. Objective</a:t>
            </a:r>
            <a:endParaRPr lang="en-IN" sz="2400" dirty="0">
              <a:latin typeface="Corbel" panose="020B0503020204020204" pitchFamily="34" charset="0"/>
              <a:ea typeface="Verdana" panose="020B0604030504040204" pitchFamily="34" charset="0"/>
            </a:endParaRPr>
          </a:p>
          <a:p>
            <a:r>
              <a:rPr lang="en-IN" sz="2400" dirty="0">
                <a:latin typeface="Corbel" panose="020B0503020204020204" pitchFamily="34" charset="0"/>
                <a:ea typeface="Verdana" panose="020B0604030504040204" pitchFamily="34" charset="0"/>
                <a:hlinkClick r:id="rId7" action="ppaction://hlinksldjump"/>
              </a:rPr>
              <a:t>3. Dashboard</a:t>
            </a:r>
            <a:endParaRPr lang="en-IN" sz="2400" dirty="0">
              <a:latin typeface="Corbel" panose="020B0503020204020204" pitchFamily="34" charset="0"/>
              <a:ea typeface="Verdana" panose="020B0604030504040204" pitchFamily="34" charset="0"/>
            </a:endParaRPr>
          </a:p>
          <a:p>
            <a:r>
              <a:rPr lang="en-IN" sz="2400" dirty="0">
                <a:latin typeface="Corbel" panose="020B0503020204020204" pitchFamily="34" charset="0"/>
                <a:ea typeface="Verdana" panose="020B0604030504040204" pitchFamily="34" charset="0"/>
                <a:hlinkClick r:id="rId8" action="ppaction://hlinksldjump"/>
              </a:rPr>
              <a:t>4. Insights</a:t>
            </a:r>
            <a:endParaRPr lang="en-IN" sz="2400" dirty="0">
              <a:latin typeface="Corbel" panose="020B0503020204020204" pitchFamily="34" charset="0"/>
              <a:ea typeface="Verdana" panose="020B0604030504040204" pitchFamily="34" charset="0"/>
            </a:endParaRPr>
          </a:p>
          <a:p>
            <a:pPr lvl="1"/>
            <a:r>
              <a:rPr lang="en-IN" sz="2400" dirty="0">
                <a:latin typeface="Corbel" panose="020B0503020204020204" pitchFamily="34" charset="0"/>
                <a:ea typeface="Verdana" panose="020B0604030504040204" pitchFamily="34" charset="0"/>
                <a:hlinkClick r:id="rId8" action="ppaction://hlinksldjump"/>
              </a:rPr>
              <a:t>4.1 </a:t>
            </a:r>
            <a:r>
              <a:rPr lang="en-US" sz="2400" dirty="0">
                <a:latin typeface="Corbel" panose="020B0503020204020204" pitchFamily="34" charset="0"/>
                <a:ea typeface="Verdana" panose="020B0604030504040204" pitchFamily="34" charset="0"/>
                <a:hlinkClick r:id="rId8" action="ppaction://hlinksldjump"/>
              </a:rPr>
              <a:t>Safest Cities to Invest In</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9" action="ppaction://hlinksldjump"/>
              </a:rPr>
              <a:t>4.2 Top Fast Food Joints to Invest In</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10" action="ppaction://hlinksldjump"/>
              </a:rPr>
              <a:t>4.3 Top Restaurants to Invest In</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11" action="ppaction://hlinksldjump"/>
              </a:rPr>
              <a:t>4.4 Average Votes and Photos by Rating</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12" action="ppaction://hlinksldjump"/>
              </a:rPr>
              <a:t>4.5 </a:t>
            </a:r>
            <a:r>
              <a:rPr lang="en-IN" sz="2400" dirty="0">
                <a:latin typeface="Corbel" panose="020B0503020204020204" pitchFamily="34" charset="0"/>
                <a:ea typeface="Verdana" panose="020B0604030504040204" pitchFamily="34" charset="0"/>
                <a:hlinkClick r:id="rId12" action="ppaction://hlinksldjump"/>
              </a:rPr>
              <a:t>Average Rating by Cost</a:t>
            </a:r>
            <a:endParaRPr lang="en-IN" sz="2400" dirty="0">
              <a:latin typeface="Corbel" panose="020B0503020204020204" pitchFamily="34" charset="0"/>
              <a:ea typeface="Verdana" panose="020B0604030504040204" pitchFamily="34" charset="0"/>
            </a:endParaRPr>
          </a:p>
          <a:p>
            <a:pPr lvl="1"/>
            <a:r>
              <a:rPr lang="en-IN" sz="2400" dirty="0">
                <a:latin typeface="Corbel" panose="020B0503020204020204" pitchFamily="34" charset="0"/>
                <a:ea typeface="Verdana" panose="020B0604030504040204" pitchFamily="34" charset="0"/>
              </a:rPr>
              <a:t>  </a:t>
            </a:r>
            <a:r>
              <a:rPr lang="en-IN" sz="2400" dirty="0">
                <a:latin typeface="Corbel" panose="020B0503020204020204" pitchFamily="34" charset="0"/>
                <a:ea typeface="Verdana" panose="020B0604030504040204" pitchFamily="34" charset="0"/>
                <a:hlinkClick r:id="rId13" action="ppaction://hlinksldjump"/>
              </a:rPr>
              <a:t>4.6 </a:t>
            </a:r>
            <a:r>
              <a:rPr lang="en-US" sz="2400" dirty="0">
                <a:latin typeface="Corbel" panose="020B0503020204020204" pitchFamily="34" charset="0"/>
                <a:ea typeface="Verdana" panose="020B0604030504040204" pitchFamily="34" charset="0"/>
                <a:hlinkClick r:id="rId13" action="ppaction://hlinksldjump"/>
              </a:rPr>
              <a:t>Popular Cuisines to Invest In for Each City</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14" action="ppaction://hlinksldjump"/>
              </a:rPr>
              <a:t>4.7 Cities with High Delivery Counts</a:t>
            </a:r>
            <a:endParaRPr lang="en-US" sz="2400" dirty="0">
              <a:latin typeface="Corbel" panose="020B0503020204020204" pitchFamily="34" charset="0"/>
              <a:ea typeface="Verdana" panose="020B0604030504040204" pitchFamily="34" charset="0"/>
            </a:endParaRPr>
          </a:p>
          <a:p>
            <a:pPr lvl="1"/>
            <a:r>
              <a:rPr lang="en-US" sz="2400" dirty="0">
                <a:latin typeface="Corbel" panose="020B0503020204020204" pitchFamily="34" charset="0"/>
                <a:ea typeface="Verdana" panose="020B0604030504040204" pitchFamily="34" charset="0"/>
              </a:rPr>
              <a:t>  </a:t>
            </a:r>
            <a:r>
              <a:rPr lang="en-US" sz="2400" dirty="0">
                <a:latin typeface="Corbel" panose="020B0503020204020204" pitchFamily="34" charset="0"/>
                <a:ea typeface="Verdana" panose="020B0604030504040204" pitchFamily="34" charset="0"/>
                <a:hlinkClick r:id="rId15" action="ppaction://hlinksldjump"/>
              </a:rPr>
              <a:t>4.8 Opportunity to Open Multiple Famous Fast Food Joints</a:t>
            </a:r>
            <a:endParaRPr lang="en-US" sz="2400" dirty="0">
              <a:latin typeface="Corbel" panose="020B0503020204020204" pitchFamily="34" charset="0"/>
              <a:ea typeface="Verdana" panose="020B0604030504040204" pitchFamily="34" charset="0"/>
            </a:endParaRPr>
          </a:p>
          <a:p>
            <a:r>
              <a:rPr lang="en-US" sz="2400" dirty="0">
                <a:latin typeface="Corbel" panose="020B0503020204020204" pitchFamily="34" charset="0"/>
                <a:ea typeface="Verdana" panose="020B0604030504040204" pitchFamily="34" charset="0"/>
                <a:hlinkClick r:id="rId16" action="ppaction://hlinksldjump"/>
              </a:rPr>
              <a:t>5. Conclusion</a:t>
            </a:r>
            <a:endParaRPr lang="en-US" sz="2400" dirty="0">
              <a:latin typeface="Corbel" panose="020B0503020204020204" pitchFamily="34" charset="0"/>
              <a:ea typeface="Verdana" panose="020B0604030504040204" pitchFamily="34" charset="0"/>
            </a:endParaRPr>
          </a:p>
        </p:txBody>
      </p:sp>
    </p:spTree>
    <p:extLst>
      <p:ext uri="{BB962C8B-B14F-4D97-AF65-F5344CB8AC3E}">
        <p14:creationId xmlns:p14="http://schemas.microsoft.com/office/powerpoint/2010/main" val="83087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6" name="TextBox 5">
            <a:extLst>
              <a:ext uri="{FF2B5EF4-FFF2-40B4-BE49-F238E27FC236}">
                <a16:creationId xmlns:a16="http://schemas.microsoft.com/office/drawing/2014/main" id="{706416DF-3BBB-1216-9971-574B77BE6095}"/>
              </a:ext>
            </a:extLst>
          </p:cNvPr>
          <p:cNvSpPr txBox="1"/>
          <p:nvPr/>
        </p:nvSpPr>
        <p:spPr>
          <a:xfrm>
            <a:off x="3928187" y="293368"/>
            <a:ext cx="3554964" cy="707886"/>
          </a:xfrm>
          <a:prstGeom prst="rect">
            <a:avLst/>
          </a:prstGeom>
          <a:noFill/>
        </p:spPr>
        <p:txBody>
          <a:bodyPr wrap="square" rtlCol="0">
            <a:spAutoFit/>
          </a:bodyPr>
          <a:lstStyle/>
          <a:p>
            <a:r>
              <a:rPr lang="en-US" sz="4000" dirty="0">
                <a:latin typeface="Book Antiqua" panose="02040602050305030304" pitchFamily="18" charset="0"/>
              </a:rPr>
              <a:t>1. Introduction</a:t>
            </a:r>
            <a:endParaRPr lang="en-IN" sz="4000" dirty="0">
              <a:latin typeface="Book Antiqua" panose="02040602050305030304" pitchFamily="18" charset="0"/>
            </a:endParaRPr>
          </a:p>
        </p:txBody>
      </p:sp>
      <p:sp>
        <p:nvSpPr>
          <p:cNvPr id="7" name="TextBox 6">
            <a:extLst>
              <a:ext uri="{FF2B5EF4-FFF2-40B4-BE49-F238E27FC236}">
                <a16:creationId xmlns:a16="http://schemas.microsoft.com/office/drawing/2014/main" id="{054DD647-8784-01E0-C373-8EE73DE63DA2}"/>
              </a:ext>
            </a:extLst>
          </p:cNvPr>
          <p:cNvSpPr txBox="1"/>
          <p:nvPr/>
        </p:nvSpPr>
        <p:spPr>
          <a:xfrm>
            <a:off x="475861" y="2002507"/>
            <a:ext cx="10459617" cy="1015663"/>
          </a:xfrm>
          <a:prstGeom prst="rect">
            <a:avLst/>
          </a:prstGeom>
          <a:noFill/>
        </p:spPr>
        <p:txBody>
          <a:bodyPr wrap="square" rtlCol="0">
            <a:spAutoFit/>
          </a:bodyPr>
          <a:lstStyle/>
          <a:p>
            <a:r>
              <a:rPr lang="en-US" sz="2000" dirty="0"/>
              <a:t>This presentation focuses on analyzing restaurant data to identify key investment opportunities and to improve sales efficiency. By examining various metrics such as ratings, cost, and the number of outlets, we aim to uncover insights that can guide strategic decisions.</a:t>
            </a:r>
          </a:p>
        </p:txBody>
      </p:sp>
      <p:sp>
        <p:nvSpPr>
          <p:cNvPr id="5" name="TextBox 4">
            <a:extLst>
              <a:ext uri="{FF2B5EF4-FFF2-40B4-BE49-F238E27FC236}">
                <a16:creationId xmlns:a16="http://schemas.microsoft.com/office/drawing/2014/main" id="{C4114659-F1D3-5E07-B90A-6BD647462A70}"/>
              </a:ext>
            </a:extLst>
          </p:cNvPr>
          <p:cNvSpPr txBox="1"/>
          <p:nvPr/>
        </p:nvSpPr>
        <p:spPr>
          <a:xfrm>
            <a:off x="475861" y="3521794"/>
            <a:ext cx="10347649" cy="1015663"/>
          </a:xfrm>
          <a:prstGeom prst="rect">
            <a:avLst/>
          </a:prstGeom>
          <a:noFill/>
        </p:spPr>
        <p:txBody>
          <a:bodyPr wrap="square" rtlCol="0">
            <a:spAutoFit/>
          </a:bodyPr>
          <a:lstStyle/>
          <a:p>
            <a:r>
              <a:rPr lang="en-US" sz="2000" dirty="0"/>
              <a:t>The dataset consists of information on various restaurants, including their names, establishment types, cities, localities, cuisine types, timings, average cost for two people, price ranges, highlights, and ratings</a:t>
            </a:r>
            <a:endParaRPr lang="en-IN" sz="2000" dirty="0"/>
          </a:p>
        </p:txBody>
      </p:sp>
    </p:spTree>
    <p:extLst>
      <p:ext uri="{BB962C8B-B14F-4D97-AF65-F5344CB8AC3E}">
        <p14:creationId xmlns:p14="http://schemas.microsoft.com/office/powerpoint/2010/main" val="140396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6" name="TextBox 5">
            <a:extLst>
              <a:ext uri="{FF2B5EF4-FFF2-40B4-BE49-F238E27FC236}">
                <a16:creationId xmlns:a16="http://schemas.microsoft.com/office/drawing/2014/main" id="{706416DF-3BBB-1216-9971-574B77BE6095}"/>
              </a:ext>
            </a:extLst>
          </p:cNvPr>
          <p:cNvSpPr txBox="1"/>
          <p:nvPr/>
        </p:nvSpPr>
        <p:spPr>
          <a:xfrm>
            <a:off x="4533122" y="363303"/>
            <a:ext cx="3125756" cy="707886"/>
          </a:xfrm>
          <a:prstGeom prst="rect">
            <a:avLst/>
          </a:prstGeom>
          <a:noFill/>
        </p:spPr>
        <p:txBody>
          <a:bodyPr wrap="square" rtlCol="0">
            <a:spAutoFit/>
          </a:bodyPr>
          <a:lstStyle/>
          <a:p>
            <a:r>
              <a:rPr lang="en-US" sz="4000" dirty="0">
                <a:latin typeface="Book Antiqua" panose="02040602050305030304" pitchFamily="18" charset="0"/>
              </a:rPr>
              <a:t>2. Objective</a:t>
            </a:r>
            <a:endParaRPr lang="en-IN" sz="4000" dirty="0">
              <a:latin typeface="Book Antiqua" panose="02040602050305030304" pitchFamily="18" charset="0"/>
            </a:endParaRPr>
          </a:p>
        </p:txBody>
      </p:sp>
      <p:sp>
        <p:nvSpPr>
          <p:cNvPr id="7" name="TextBox 6">
            <a:extLst>
              <a:ext uri="{FF2B5EF4-FFF2-40B4-BE49-F238E27FC236}">
                <a16:creationId xmlns:a16="http://schemas.microsoft.com/office/drawing/2014/main" id="{054DD647-8784-01E0-C373-8EE73DE63DA2}"/>
              </a:ext>
            </a:extLst>
          </p:cNvPr>
          <p:cNvSpPr txBox="1"/>
          <p:nvPr/>
        </p:nvSpPr>
        <p:spPr>
          <a:xfrm>
            <a:off x="503853" y="1750530"/>
            <a:ext cx="10459617" cy="523220"/>
          </a:xfrm>
          <a:prstGeom prst="rect">
            <a:avLst/>
          </a:prstGeom>
          <a:noFill/>
        </p:spPr>
        <p:txBody>
          <a:bodyPr wrap="square" rtlCol="0">
            <a:spAutoFit/>
          </a:bodyPr>
          <a:lstStyle/>
          <a:p>
            <a:r>
              <a:rPr lang="en-US" sz="2800" dirty="0"/>
              <a:t>Our analysis covers several aspects, including:</a:t>
            </a:r>
          </a:p>
        </p:txBody>
      </p:sp>
      <p:graphicFrame>
        <p:nvGraphicFramePr>
          <p:cNvPr id="5" name="Diagram 4">
            <a:extLst>
              <a:ext uri="{FF2B5EF4-FFF2-40B4-BE49-F238E27FC236}">
                <a16:creationId xmlns:a16="http://schemas.microsoft.com/office/drawing/2014/main" id="{4C4A43EF-AD30-0451-D99C-A83A2C9A3E83}"/>
              </a:ext>
            </a:extLst>
          </p:cNvPr>
          <p:cNvGraphicFramePr/>
          <p:nvPr>
            <p:extLst>
              <p:ext uri="{D42A27DB-BD31-4B8C-83A1-F6EECF244321}">
                <p14:modId xmlns:p14="http://schemas.microsoft.com/office/powerpoint/2010/main" val="151524081"/>
              </p:ext>
            </p:extLst>
          </p:nvPr>
        </p:nvGraphicFramePr>
        <p:xfrm>
          <a:off x="606489" y="2435290"/>
          <a:ext cx="10459616" cy="3416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4687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8" name="Picture 7">
            <a:extLst>
              <a:ext uri="{FF2B5EF4-FFF2-40B4-BE49-F238E27FC236}">
                <a16:creationId xmlns:a16="http://schemas.microsoft.com/office/drawing/2014/main" id="{9961DA53-54EE-53B0-FE48-93AF3A2E8E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86" y="466531"/>
            <a:ext cx="12279186" cy="6391468"/>
          </a:xfrm>
          <a:prstGeom prst="rect">
            <a:avLst/>
          </a:prstGeom>
        </p:spPr>
      </p:pic>
      <p:sp>
        <p:nvSpPr>
          <p:cNvPr id="9" name="Rectangle 8">
            <a:extLst>
              <a:ext uri="{FF2B5EF4-FFF2-40B4-BE49-F238E27FC236}">
                <a16:creationId xmlns:a16="http://schemas.microsoft.com/office/drawing/2014/main" id="{B2DDF47C-D349-1976-3E34-D1B64DD81D6B}"/>
              </a:ext>
            </a:extLst>
          </p:cNvPr>
          <p:cNvSpPr/>
          <p:nvPr/>
        </p:nvSpPr>
        <p:spPr>
          <a:xfrm>
            <a:off x="-87186" y="0"/>
            <a:ext cx="12279186" cy="46653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Book Antiqua" panose="02040602050305030304" pitchFamily="18" charset="0"/>
              </a:rPr>
              <a:t>3. Dashboard</a:t>
            </a:r>
            <a:endParaRPr lang="en-IN" sz="40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70082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6" name="TextBox 5">
            <a:extLst>
              <a:ext uri="{FF2B5EF4-FFF2-40B4-BE49-F238E27FC236}">
                <a16:creationId xmlns:a16="http://schemas.microsoft.com/office/drawing/2014/main" id="{706416DF-3BBB-1216-9971-574B77BE6095}"/>
              </a:ext>
            </a:extLst>
          </p:cNvPr>
          <p:cNvSpPr txBox="1"/>
          <p:nvPr/>
        </p:nvSpPr>
        <p:spPr>
          <a:xfrm>
            <a:off x="4489529" y="382389"/>
            <a:ext cx="3125756" cy="707886"/>
          </a:xfrm>
          <a:prstGeom prst="rect">
            <a:avLst/>
          </a:prstGeom>
          <a:noFill/>
        </p:spPr>
        <p:txBody>
          <a:bodyPr wrap="square" rtlCol="0">
            <a:spAutoFit/>
          </a:bodyPr>
          <a:lstStyle/>
          <a:p>
            <a:r>
              <a:rPr lang="en-US" sz="4000" dirty="0">
                <a:latin typeface="Book Antiqua" panose="02040602050305030304" pitchFamily="18" charset="0"/>
              </a:rPr>
              <a:t>4. INSIGHTS</a:t>
            </a:r>
            <a:endParaRPr lang="en-IN" sz="4000" dirty="0">
              <a:latin typeface="Book Antiqua" panose="02040602050305030304" pitchFamily="18" charset="0"/>
            </a:endParaRPr>
          </a:p>
        </p:txBody>
      </p:sp>
      <p:sp>
        <p:nvSpPr>
          <p:cNvPr id="7" name="TextBox 6">
            <a:extLst>
              <a:ext uri="{FF2B5EF4-FFF2-40B4-BE49-F238E27FC236}">
                <a16:creationId xmlns:a16="http://schemas.microsoft.com/office/drawing/2014/main" id="{054DD647-8784-01E0-C373-8EE73DE63DA2}"/>
              </a:ext>
            </a:extLst>
          </p:cNvPr>
          <p:cNvSpPr txBox="1"/>
          <p:nvPr/>
        </p:nvSpPr>
        <p:spPr>
          <a:xfrm>
            <a:off x="3981255" y="1090275"/>
            <a:ext cx="10459617" cy="523220"/>
          </a:xfrm>
          <a:prstGeom prst="rect">
            <a:avLst/>
          </a:prstGeom>
          <a:noFill/>
        </p:spPr>
        <p:txBody>
          <a:bodyPr wrap="square" rtlCol="0">
            <a:spAutoFit/>
          </a:bodyPr>
          <a:lstStyle/>
          <a:p>
            <a:r>
              <a:rPr lang="en-US" sz="2800" dirty="0"/>
              <a:t>4.1 Safest Cities to Invest In</a:t>
            </a:r>
          </a:p>
        </p:txBody>
      </p:sp>
      <p:sp>
        <p:nvSpPr>
          <p:cNvPr id="5" name="TextBox 4">
            <a:extLst>
              <a:ext uri="{FF2B5EF4-FFF2-40B4-BE49-F238E27FC236}">
                <a16:creationId xmlns:a16="http://schemas.microsoft.com/office/drawing/2014/main" id="{432A8067-DF68-0FD7-4D04-8F4CF3357066}"/>
              </a:ext>
            </a:extLst>
          </p:cNvPr>
          <p:cNvSpPr txBox="1"/>
          <p:nvPr/>
        </p:nvSpPr>
        <p:spPr>
          <a:xfrm>
            <a:off x="474889" y="1896166"/>
            <a:ext cx="8069036" cy="400110"/>
          </a:xfrm>
          <a:prstGeom prst="rect">
            <a:avLst/>
          </a:prstGeom>
          <a:noFill/>
        </p:spPr>
        <p:txBody>
          <a:bodyPr wrap="square" rtlCol="0">
            <a:spAutoFit/>
          </a:bodyPr>
          <a:lstStyle/>
          <a:p>
            <a:r>
              <a:rPr lang="en-US" sz="2000" dirty="0">
                <a:latin typeface="Corbel" panose="020B0503020204020204" pitchFamily="34" charset="0"/>
                <a:ea typeface="Verdana" panose="020B0604030504040204" pitchFamily="34" charset="0"/>
              </a:rPr>
              <a:t>1. What are the safest cities to invest in based on restaurant ratings?</a:t>
            </a:r>
            <a:endParaRPr lang="en-IN" sz="2000" dirty="0">
              <a:latin typeface="Corbel" panose="020B0503020204020204" pitchFamily="34" charset="0"/>
              <a:ea typeface="Verdana" panose="020B0604030504040204" pitchFamily="34" charset="0"/>
            </a:endParaRPr>
          </a:p>
        </p:txBody>
      </p:sp>
      <p:graphicFrame>
        <p:nvGraphicFramePr>
          <p:cNvPr id="12" name="Diagram 11">
            <a:extLst>
              <a:ext uri="{FF2B5EF4-FFF2-40B4-BE49-F238E27FC236}">
                <a16:creationId xmlns:a16="http://schemas.microsoft.com/office/drawing/2014/main" id="{8AD816A6-1F86-9187-B386-970102A05CA2}"/>
              </a:ext>
            </a:extLst>
          </p:cNvPr>
          <p:cNvGraphicFramePr/>
          <p:nvPr>
            <p:extLst>
              <p:ext uri="{D42A27DB-BD31-4B8C-83A1-F6EECF244321}">
                <p14:modId xmlns:p14="http://schemas.microsoft.com/office/powerpoint/2010/main" val="2925721456"/>
              </p:ext>
            </p:extLst>
          </p:nvPr>
        </p:nvGraphicFramePr>
        <p:xfrm>
          <a:off x="662472" y="2328430"/>
          <a:ext cx="11300927" cy="7078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4C12DE37-B4DB-70AC-1E0F-7B4FE7B30C45}"/>
              </a:ext>
            </a:extLst>
          </p:cNvPr>
          <p:cNvPicPr>
            <a:picLocks noChangeAspect="1"/>
          </p:cNvPicPr>
          <p:nvPr/>
        </p:nvPicPr>
        <p:blipFill>
          <a:blip r:embed="rId12"/>
          <a:stretch>
            <a:fillRect/>
          </a:stretch>
        </p:blipFill>
        <p:spPr>
          <a:xfrm>
            <a:off x="662474" y="3190875"/>
            <a:ext cx="3452326" cy="1581075"/>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9" name="Picture 18">
            <a:extLst>
              <a:ext uri="{FF2B5EF4-FFF2-40B4-BE49-F238E27FC236}">
                <a16:creationId xmlns:a16="http://schemas.microsoft.com/office/drawing/2014/main" id="{DFBBBC17-F2D7-E05F-0B7E-504AD1E6A570}"/>
              </a:ext>
            </a:extLst>
          </p:cNvPr>
          <p:cNvPicPr>
            <a:picLocks noChangeAspect="1"/>
          </p:cNvPicPr>
          <p:nvPr/>
        </p:nvPicPr>
        <p:blipFill>
          <a:blip r:embed="rId13"/>
          <a:stretch>
            <a:fillRect/>
          </a:stretch>
        </p:blipFill>
        <p:spPr>
          <a:xfrm>
            <a:off x="6817780" y="3190875"/>
            <a:ext cx="3838964" cy="3512494"/>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pic>
        <p:nvPicPr>
          <p:cNvPr id="25" name="Picture 24">
            <a:extLst>
              <a:ext uri="{FF2B5EF4-FFF2-40B4-BE49-F238E27FC236}">
                <a16:creationId xmlns:a16="http://schemas.microsoft.com/office/drawing/2014/main" id="{0FF438EE-1929-C950-EBC4-75BF2FA8F01B}"/>
              </a:ext>
            </a:extLst>
          </p:cNvPr>
          <p:cNvPicPr>
            <a:picLocks noChangeAspect="1"/>
          </p:cNvPicPr>
          <p:nvPr/>
        </p:nvPicPr>
        <p:blipFill>
          <a:blip r:embed="rId14"/>
          <a:stretch>
            <a:fillRect/>
          </a:stretch>
        </p:blipFill>
        <p:spPr>
          <a:xfrm>
            <a:off x="662474" y="4897815"/>
            <a:ext cx="3452326" cy="1813917"/>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125807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718249" y="379385"/>
            <a:ext cx="6582748" cy="523220"/>
          </a:xfrm>
          <a:prstGeom prst="rect">
            <a:avLst/>
          </a:prstGeom>
          <a:noFill/>
        </p:spPr>
        <p:txBody>
          <a:bodyPr wrap="square" rtlCol="0">
            <a:spAutoFit/>
          </a:bodyPr>
          <a:lstStyle/>
          <a:p>
            <a:r>
              <a:rPr lang="en-US" sz="2800" dirty="0"/>
              <a:t>4.2 Top Fast Food Joints to Invest In</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2. Which fast food joints offer the best balance between high ratings and the number of outlets?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39488"/>
            <a:ext cx="10119048" cy="923330"/>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lvl1pPr>
              <a:defRPr/>
            </a:lvl1pPr>
          </a:lstStyle>
          <a:p>
            <a:pPr defTabSz="755650">
              <a:lnSpc>
                <a:spcPct val="90000"/>
              </a:lnSpc>
              <a:spcBef>
                <a:spcPct val="0"/>
              </a:spcBef>
              <a:spcAft>
                <a:spcPct val="35000"/>
              </a:spcAft>
            </a:pPr>
            <a:r>
              <a:rPr lang="en-US" sz="1700" dirty="0">
                <a:ln w="0"/>
                <a:effectLst>
                  <a:outerShdw blurRad="38100" dist="19050" dir="2700000" algn="tl" rotWithShape="0">
                    <a:schemeClr val="dk1">
                      <a:alpha val="40000"/>
                    </a:schemeClr>
                  </a:outerShdw>
                </a:effectLst>
                <a:latin typeface="Calibri" panose="020F0502020204030204"/>
              </a:rPr>
              <a:t>- Fast food joints like Behrouz Biryani, Burger King which have a high average rating and a significant number of outlets, are promising investment opportunities. These businesses have demonstrated both popularity and customer satisfaction.</a:t>
            </a:r>
            <a:endParaRPr lang="en-IN" sz="1700" dirty="0">
              <a:ln w="0"/>
              <a:effectLst>
                <a:outerShdw blurRad="38100" dist="19050" dir="2700000" algn="tl" rotWithShape="0">
                  <a:schemeClr val="dk1">
                    <a:alpha val="40000"/>
                  </a:schemeClr>
                </a:outerShdw>
              </a:effectLst>
              <a:latin typeface="Calibri" panose="020F0502020204030204"/>
            </a:endParaRPr>
          </a:p>
        </p:txBody>
      </p:sp>
      <p:pic>
        <p:nvPicPr>
          <p:cNvPr id="8" name="Picture 7">
            <a:extLst>
              <a:ext uri="{FF2B5EF4-FFF2-40B4-BE49-F238E27FC236}">
                <a16:creationId xmlns:a16="http://schemas.microsoft.com/office/drawing/2014/main" id="{8D394390-CAA6-7124-9599-E4FEED0C7018}"/>
              </a:ext>
            </a:extLst>
          </p:cNvPr>
          <p:cNvPicPr>
            <a:picLocks noChangeAspect="1"/>
          </p:cNvPicPr>
          <p:nvPr/>
        </p:nvPicPr>
        <p:blipFill>
          <a:blip r:embed="rId7"/>
          <a:stretch>
            <a:fillRect/>
          </a:stretch>
        </p:blipFill>
        <p:spPr>
          <a:xfrm>
            <a:off x="662473" y="2689434"/>
            <a:ext cx="4201866" cy="1605750"/>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2" name="Picture 11">
            <a:extLst>
              <a:ext uri="{FF2B5EF4-FFF2-40B4-BE49-F238E27FC236}">
                <a16:creationId xmlns:a16="http://schemas.microsoft.com/office/drawing/2014/main" id="{61EC40C6-F304-55D3-6F39-C1B9F4987BD1}"/>
              </a:ext>
            </a:extLst>
          </p:cNvPr>
          <p:cNvPicPr>
            <a:picLocks noChangeAspect="1"/>
          </p:cNvPicPr>
          <p:nvPr/>
        </p:nvPicPr>
        <p:blipFill>
          <a:blip r:embed="rId8"/>
          <a:stretch>
            <a:fillRect/>
          </a:stretch>
        </p:blipFill>
        <p:spPr>
          <a:xfrm>
            <a:off x="662473" y="4469363"/>
            <a:ext cx="3536303" cy="2295428"/>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a:extLst>
              <a:ext uri="{FF2B5EF4-FFF2-40B4-BE49-F238E27FC236}">
                <a16:creationId xmlns:a16="http://schemas.microsoft.com/office/drawing/2014/main" id="{4150B494-3F20-E6D8-6BFF-9ED3A112EA1A}"/>
              </a:ext>
            </a:extLst>
          </p:cNvPr>
          <p:cNvPicPr>
            <a:picLocks noChangeAspect="1"/>
          </p:cNvPicPr>
          <p:nvPr/>
        </p:nvPicPr>
        <p:blipFill>
          <a:blip r:embed="rId9"/>
          <a:stretch>
            <a:fillRect/>
          </a:stretch>
        </p:blipFill>
        <p:spPr>
          <a:xfrm>
            <a:off x="5813340" y="2834025"/>
            <a:ext cx="4968181" cy="3770578"/>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4192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327090" y="302791"/>
            <a:ext cx="4789813" cy="523220"/>
          </a:xfrm>
          <a:prstGeom prst="rect">
            <a:avLst/>
          </a:prstGeom>
          <a:noFill/>
        </p:spPr>
        <p:txBody>
          <a:bodyPr wrap="square" rtlCol="0">
            <a:spAutoFit/>
          </a:bodyPr>
          <a:lstStyle/>
          <a:p>
            <a:r>
              <a:rPr lang="en-US" sz="2800" dirty="0"/>
              <a:t>4.3 Top Restaurants to Invest In</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3. What are the top restaurants to invest in that aren't part of large chains?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646331"/>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Restaurants like Hammered, Agent Jacks have great ratings and a good number of locations, making them good investment choices. They get excellent customer feedback and aren't as common as big chains.</a:t>
            </a:r>
            <a:endParaRPr lang="en-IN" dirty="0"/>
          </a:p>
        </p:txBody>
      </p:sp>
      <p:pic>
        <p:nvPicPr>
          <p:cNvPr id="11" name="Picture 10">
            <a:extLst>
              <a:ext uri="{FF2B5EF4-FFF2-40B4-BE49-F238E27FC236}">
                <a16:creationId xmlns:a16="http://schemas.microsoft.com/office/drawing/2014/main" id="{6C28A47D-402F-11B0-2B16-F67978FB8C62}"/>
              </a:ext>
            </a:extLst>
          </p:cNvPr>
          <p:cNvPicPr>
            <a:picLocks noChangeAspect="1"/>
          </p:cNvPicPr>
          <p:nvPr/>
        </p:nvPicPr>
        <p:blipFill>
          <a:blip r:embed="rId7"/>
          <a:stretch>
            <a:fillRect/>
          </a:stretch>
        </p:blipFill>
        <p:spPr>
          <a:xfrm>
            <a:off x="662470" y="2327091"/>
            <a:ext cx="5433529" cy="2162580"/>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7" name="Picture 16">
            <a:extLst>
              <a:ext uri="{FF2B5EF4-FFF2-40B4-BE49-F238E27FC236}">
                <a16:creationId xmlns:a16="http://schemas.microsoft.com/office/drawing/2014/main" id="{802E1AD1-7D86-5966-01F5-73CE8D204826}"/>
              </a:ext>
            </a:extLst>
          </p:cNvPr>
          <p:cNvPicPr>
            <a:picLocks noChangeAspect="1"/>
          </p:cNvPicPr>
          <p:nvPr/>
        </p:nvPicPr>
        <p:blipFill>
          <a:blip r:embed="rId8"/>
          <a:stretch>
            <a:fillRect/>
          </a:stretch>
        </p:blipFill>
        <p:spPr>
          <a:xfrm>
            <a:off x="6385346" y="2482038"/>
            <a:ext cx="4396175" cy="4110782"/>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pic>
        <p:nvPicPr>
          <p:cNvPr id="6" name="Picture 5">
            <a:extLst>
              <a:ext uri="{FF2B5EF4-FFF2-40B4-BE49-F238E27FC236}">
                <a16:creationId xmlns:a16="http://schemas.microsoft.com/office/drawing/2014/main" id="{9D91390C-2304-D390-61E7-AE6B904F78F7}"/>
              </a:ext>
            </a:extLst>
          </p:cNvPr>
          <p:cNvPicPr>
            <a:picLocks noChangeAspect="1"/>
          </p:cNvPicPr>
          <p:nvPr/>
        </p:nvPicPr>
        <p:blipFill>
          <a:blip r:embed="rId9"/>
          <a:stretch>
            <a:fillRect/>
          </a:stretch>
        </p:blipFill>
        <p:spPr>
          <a:xfrm>
            <a:off x="662470" y="4655550"/>
            <a:ext cx="3499678" cy="1937270"/>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994776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6C5E8-C8D4-139F-286A-1ED47378BC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pic>
        <p:nvPicPr>
          <p:cNvPr id="4" name="Picture 3">
            <a:extLst>
              <a:ext uri="{FF2B5EF4-FFF2-40B4-BE49-F238E27FC236}">
                <a16:creationId xmlns:a16="http://schemas.microsoft.com/office/drawing/2014/main" id="{8217E204-4CD3-1C47-4369-8335DA499A3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186" y="0"/>
            <a:ext cx="12279186" cy="6858000"/>
          </a:xfrm>
          <a:prstGeom prst="rect">
            <a:avLst/>
          </a:prstGeom>
        </p:spPr>
      </p:pic>
      <p:sp>
        <p:nvSpPr>
          <p:cNvPr id="7" name="TextBox 6">
            <a:extLst>
              <a:ext uri="{FF2B5EF4-FFF2-40B4-BE49-F238E27FC236}">
                <a16:creationId xmlns:a16="http://schemas.microsoft.com/office/drawing/2014/main" id="{054DD647-8784-01E0-C373-8EE73DE63DA2}"/>
              </a:ext>
            </a:extLst>
          </p:cNvPr>
          <p:cNvSpPr txBox="1"/>
          <p:nvPr/>
        </p:nvSpPr>
        <p:spPr>
          <a:xfrm>
            <a:off x="3327089" y="302791"/>
            <a:ext cx="6040845" cy="523220"/>
          </a:xfrm>
          <a:prstGeom prst="rect">
            <a:avLst/>
          </a:prstGeom>
          <a:noFill/>
        </p:spPr>
        <p:txBody>
          <a:bodyPr wrap="square" rtlCol="0">
            <a:spAutoFit/>
          </a:bodyPr>
          <a:lstStyle/>
          <a:p>
            <a:r>
              <a:rPr lang="en-US" sz="2800" dirty="0"/>
              <a:t>4.4 Average Votes and Photos by Rating</a:t>
            </a:r>
          </a:p>
        </p:txBody>
      </p:sp>
      <p:sp>
        <p:nvSpPr>
          <p:cNvPr id="5" name="TextBox 4">
            <a:extLst>
              <a:ext uri="{FF2B5EF4-FFF2-40B4-BE49-F238E27FC236}">
                <a16:creationId xmlns:a16="http://schemas.microsoft.com/office/drawing/2014/main" id="{432A8067-DF68-0FD7-4D04-8F4CF3357066}"/>
              </a:ext>
            </a:extLst>
          </p:cNvPr>
          <p:cNvSpPr txBox="1"/>
          <p:nvPr/>
        </p:nvSpPr>
        <p:spPr>
          <a:xfrm>
            <a:off x="522514" y="1211699"/>
            <a:ext cx="9778483" cy="369332"/>
          </a:xfrm>
          <a:prstGeom prst="rect">
            <a:avLst/>
          </a:prstGeom>
          <a:noFill/>
        </p:spPr>
        <p:txBody>
          <a:bodyPr wrap="square" rtlCol="0">
            <a:spAutoFit/>
          </a:bodyPr>
          <a:lstStyle/>
          <a:p>
            <a:r>
              <a:rPr lang="en-US" dirty="0"/>
              <a:t>4. How do ratings relate to the number of votes and photos?</a:t>
            </a:r>
            <a:endParaRPr lang="en-IN" dirty="0"/>
          </a:p>
        </p:txBody>
      </p:sp>
      <p:sp>
        <p:nvSpPr>
          <p:cNvPr id="9" name="TextBox 8">
            <a:extLst>
              <a:ext uri="{FF2B5EF4-FFF2-40B4-BE49-F238E27FC236}">
                <a16:creationId xmlns:a16="http://schemas.microsoft.com/office/drawing/2014/main" id="{251AA46D-7C6B-BDA0-862D-3F081B6E0579}"/>
              </a:ext>
            </a:extLst>
          </p:cNvPr>
          <p:cNvSpPr txBox="1"/>
          <p:nvPr/>
        </p:nvSpPr>
        <p:spPr>
          <a:xfrm>
            <a:off x="662473" y="1674241"/>
            <a:ext cx="10119048" cy="923330"/>
          </a:xfrm>
          <a:prstGeom prst="rect">
            <a:avLst/>
          </a:prstGeom>
          <a:gradFill rotWithShape="0">
            <a:gsLst>
              <a:gs pos="0">
                <a:srgbClr val="ED7D31">
                  <a:alpha val="90000"/>
                  <a:hueOff val="0"/>
                  <a:satOff val="0"/>
                  <a:lumOff val="0"/>
                  <a:alphaOff val="0"/>
                  <a:lumMod val="110000"/>
                  <a:satMod val="105000"/>
                  <a:tint val="67000"/>
                </a:srgbClr>
              </a:gs>
              <a:gs pos="50000">
                <a:srgbClr val="ED7D31">
                  <a:alpha val="90000"/>
                  <a:hueOff val="0"/>
                  <a:satOff val="0"/>
                  <a:lumOff val="0"/>
                  <a:alphaOff val="0"/>
                  <a:lumMod val="105000"/>
                  <a:satMod val="103000"/>
                  <a:tint val="73000"/>
                </a:srgbClr>
              </a:gs>
              <a:gs pos="100000">
                <a:srgbClr val="ED7D31">
                  <a:alpha val="90000"/>
                  <a:hueOff val="0"/>
                  <a:satOff val="0"/>
                  <a:lumOff val="0"/>
                  <a:alphaOff val="0"/>
                  <a:lumMod val="105000"/>
                  <a:satMod val="109000"/>
                  <a:tint val="81000"/>
                </a:srgbClr>
              </a:gs>
            </a:gsLst>
            <a:lin ang="5400000" scaled="0"/>
          </a:gradFill>
          <a:ln>
            <a:noFill/>
          </a:ln>
          <a:effectLst/>
          <a:scene3d>
            <a:camera prst="orthographicFront">
              <a:rot lat="0" lon="0" rev="0"/>
            </a:camera>
            <a:lightRig rig="glow" dir="t">
              <a:rot lat="0" lon="0" rev="14100000"/>
            </a:lightRig>
          </a:scene3d>
          <a:sp3d prstMaterial="softEdge">
            <a:bevelT w="127000" prst="artDeco"/>
          </a:sp3d>
        </p:spPr>
        <p:txBody>
          <a:bodyPr spcFirstLastPara="0" vert="horz" wrap="square" lIns="64770" tIns="64770" rIns="64770" bIns="64770" numCol="1" spcCol="1270" anchor="ctr" anchorCtr="0">
            <a:noAutofit/>
          </a:bodyPr>
          <a:lstStyle>
            <a:defPPr>
              <a:defRPr lang="en-US"/>
            </a:defPPr>
            <a:lvl1pPr defTabSz="755650">
              <a:lnSpc>
                <a:spcPct val="90000"/>
              </a:lnSpc>
              <a:spcBef>
                <a:spcPct val="0"/>
              </a:spcBef>
              <a:spcAft>
                <a:spcPct val="35000"/>
              </a:spcAft>
              <a:defRPr sz="1700">
                <a:ln w="0"/>
                <a:effectLst>
                  <a:outerShdw blurRad="38100" dist="19050" dir="2700000" algn="tl" rotWithShape="0">
                    <a:schemeClr val="dk1">
                      <a:alpha val="40000"/>
                    </a:schemeClr>
                  </a:outerShdw>
                </a:effectLst>
                <a:latin typeface="Calibri" panose="020F0502020204030204"/>
              </a:defRPr>
            </a:lvl1pPr>
          </a:lstStyle>
          <a:p>
            <a:r>
              <a:rPr lang="en-US" dirty="0"/>
              <a:t>- Higher ratings usually mean more votes and photos. For example, restaurants with a rating between 4.5 to 5 often have about 1500-2000 votes and photos for each, showing they have more customer engagement.</a:t>
            </a:r>
            <a:endParaRPr lang="en-IN" dirty="0"/>
          </a:p>
        </p:txBody>
      </p:sp>
      <p:pic>
        <p:nvPicPr>
          <p:cNvPr id="10" name="Picture 9">
            <a:extLst>
              <a:ext uri="{FF2B5EF4-FFF2-40B4-BE49-F238E27FC236}">
                <a16:creationId xmlns:a16="http://schemas.microsoft.com/office/drawing/2014/main" id="{9ACCC4D2-0045-BFDD-C707-C422F720E62A}"/>
              </a:ext>
            </a:extLst>
          </p:cNvPr>
          <p:cNvPicPr>
            <a:picLocks noChangeAspect="1"/>
          </p:cNvPicPr>
          <p:nvPr/>
        </p:nvPicPr>
        <p:blipFill>
          <a:blip r:embed="rId7"/>
          <a:stretch>
            <a:fillRect/>
          </a:stretch>
        </p:blipFill>
        <p:spPr>
          <a:xfrm>
            <a:off x="662473" y="4618652"/>
            <a:ext cx="3834882" cy="2101603"/>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3" name="Picture 12">
            <a:extLst>
              <a:ext uri="{FF2B5EF4-FFF2-40B4-BE49-F238E27FC236}">
                <a16:creationId xmlns:a16="http://schemas.microsoft.com/office/drawing/2014/main" id="{13339A62-EF6F-31BE-17DC-7203983AE31E}"/>
              </a:ext>
            </a:extLst>
          </p:cNvPr>
          <p:cNvPicPr>
            <a:picLocks noChangeAspect="1"/>
          </p:cNvPicPr>
          <p:nvPr/>
        </p:nvPicPr>
        <p:blipFill>
          <a:blip r:embed="rId8"/>
          <a:stretch>
            <a:fillRect/>
          </a:stretch>
        </p:blipFill>
        <p:spPr>
          <a:xfrm>
            <a:off x="662473" y="2469218"/>
            <a:ext cx="4441372" cy="1919564"/>
          </a:xfrm>
          <a:prstGeom prst="rect">
            <a:avLst/>
          </a:prstGeom>
          <a:ln>
            <a:noFill/>
          </a:ln>
          <a:effectLst>
            <a:glow rad="114300">
              <a:schemeClr val="bg1">
                <a:alpha val="59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6" name="Picture 15">
            <a:extLst>
              <a:ext uri="{FF2B5EF4-FFF2-40B4-BE49-F238E27FC236}">
                <a16:creationId xmlns:a16="http://schemas.microsoft.com/office/drawing/2014/main" id="{071A68E9-C7BF-F52B-7916-921867AD228A}"/>
              </a:ext>
            </a:extLst>
          </p:cNvPr>
          <p:cNvPicPr>
            <a:picLocks noChangeAspect="1"/>
          </p:cNvPicPr>
          <p:nvPr/>
        </p:nvPicPr>
        <p:blipFill>
          <a:blip r:embed="rId9"/>
          <a:stretch>
            <a:fillRect/>
          </a:stretch>
        </p:blipFill>
        <p:spPr>
          <a:xfrm>
            <a:off x="5362833" y="2500252"/>
            <a:ext cx="5418688" cy="4220003"/>
          </a:xfrm>
          <a:prstGeom prst="rect">
            <a:avLst/>
          </a:prstGeom>
          <a:ln>
            <a:noFill/>
          </a:ln>
          <a:effectLst>
            <a:glow rad="203200">
              <a:srgbClr val="FF0000">
                <a:alpha val="46000"/>
              </a:srgbClr>
            </a:glow>
            <a:outerShdw blurRad="76200" dir="13500000" sy="23000" kx="1200000" algn="br" rotWithShape="0">
              <a:prstClr val="black">
                <a:alpha val="20000"/>
              </a:prst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196029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1163</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 Antiqua</vt:lpstr>
      <vt:lpstr>Calibri</vt:lpstr>
      <vt:lpstr>Calibri Light</vt:lpstr>
      <vt:lpstr>Cambria</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Stock Analysis</dc:title>
  <dc:creator>Ankush Singh</dc:creator>
  <cp:lastModifiedBy>Ankush Singh</cp:lastModifiedBy>
  <cp:revision>6</cp:revision>
  <dcterms:created xsi:type="dcterms:W3CDTF">2023-12-27T19:25:24Z</dcterms:created>
  <dcterms:modified xsi:type="dcterms:W3CDTF">2024-09-11T14:19:29Z</dcterms:modified>
</cp:coreProperties>
</file>